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92" r:id="rId4"/>
    <p:sldId id="277" r:id="rId5"/>
    <p:sldId id="262" r:id="rId6"/>
    <p:sldId id="268" r:id="rId7"/>
    <p:sldId id="288" r:id="rId8"/>
    <p:sldId id="269" r:id="rId9"/>
    <p:sldId id="259" r:id="rId10"/>
    <p:sldId id="258" r:id="rId11"/>
    <p:sldId id="261" r:id="rId12"/>
    <p:sldId id="263" r:id="rId13"/>
    <p:sldId id="264" r:id="rId14"/>
    <p:sldId id="265" r:id="rId15"/>
    <p:sldId id="266" r:id="rId16"/>
    <p:sldId id="267" r:id="rId17"/>
    <p:sldId id="270" r:id="rId18"/>
    <p:sldId id="271" r:id="rId19"/>
    <p:sldId id="272" r:id="rId20"/>
    <p:sldId id="273" r:id="rId21"/>
    <p:sldId id="274" r:id="rId22"/>
    <p:sldId id="275" r:id="rId23"/>
    <p:sldId id="276" r:id="rId24"/>
    <p:sldId id="278" r:id="rId25"/>
    <p:sldId id="279" r:id="rId26"/>
    <p:sldId id="289" r:id="rId27"/>
    <p:sldId id="290" r:id="rId28"/>
    <p:sldId id="291"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02" d="100"/>
          <a:sy n="102" d="100"/>
        </p:scale>
        <p:origin x="120"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BD8867-638B-4C54-A685-440767EAC6B7}" type="doc">
      <dgm:prSet loTypeId="urn:microsoft.com/office/officeart/2018/5/layout/IconCircleLabel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3B03A093-F8BF-4573-83CF-0DAEC6CC9A93}">
      <dgm:prSet/>
      <dgm:spPr/>
      <dgm:t>
        <a:bodyPr/>
        <a:lstStyle/>
        <a:p>
          <a:pPr>
            <a:defRPr cap="all"/>
          </a:pPr>
          <a:r>
            <a:rPr lang="en-US"/>
            <a:t>Counterfeit pages</a:t>
          </a:r>
        </a:p>
      </dgm:t>
    </dgm:pt>
    <dgm:pt modelId="{FBDBC98C-CBDC-49ED-8CF7-9E162759FED8}" type="parTrans" cxnId="{7D5EBE73-141E-4920-AFF2-3E77005013F6}">
      <dgm:prSet/>
      <dgm:spPr/>
      <dgm:t>
        <a:bodyPr/>
        <a:lstStyle/>
        <a:p>
          <a:endParaRPr lang="en-US"/>
        </a:p>
      </dgm:t>
    </dgm:pt>
    <dgm:pt modelId="{4BA39B67-1497-4C78-BC0E-0E47F6E04AF0}" type="sibTrans" cxnId="{7D5EBE73-141E-4920-AFF2-3E77005013F6}">
      <dgm:prSet/>
      <dgm:spPr/>
      <dgm:t>
        <a:bodyPr/>
        <a:lstStyle/>
        <a:p>
          <a:endParaRPr lang="en-US"/>
        </a:p>
      </dgm:t>
    </dgm:pt>
    <dgm:pt modelId="{3059DA63-AF7A-4910-8B95-E96A5E7AE534}">
      <dgm:prSet/>
      <dgm:spPr/>
      <dgm:t>
        <a:bodyPr/>
        <a:lstStyle/>
        <a:p>
          <a:pPr>
            <a:defRPr cap="all"/>
          </a:pPr>
          <a:r>
            <a:rPr lang="en-US"/>
            <a:t>Offer Inventory</a:t>
          </a:r>
        </a:p>
      </dgm:t>
    </dgm:pt>
    <dgm:pt modelId="{11E2276E-3A74-4E29-902F-AD571069360C}" type="parTrans" cxnId="{68B99CC2-0B2E-468E-8149-1426CE8FE05F}">
      <dgm:prSet/>
      <dgm:spPr/>
      <dgm:t>
        <a:bodyPr/>
        <a:lstStyle/>
        <a:p>
          <a:endParaRPr lang="en-US"/>
        </a:p>
      </dgm:t>
    </dgm:pt>
    <dgm:pt modelId="{9BE675DB-26D0-4501-8838-F421BCD39B2B}" type="sibTrans" cxnId="{68B99CC2-0B2E-468E-8149-1426CE8FE05F}">
      <dgm:prSet/>
      <dgm:spPr/>
      <dgm:t>
        <a:bodyPr/>
        <a:lstStyle/>
        <a:p>
          <a:endParaRPr lang="en-US"/>
        </a:p>
      </dgm:t>
    </dgm:pt>
    <dgm:pt modelId="{C2A20962-2F7F-43F9-919F-12F9362D1A87}">
      <dgm:prSet/>
      <dgm:spPr/>
      <dgm:t>
        <a:bodyPr/>
        <a:lstStyle/>
        <a:p>
          <a:pPr>
            <a:defRPr cap="all"/>
          </a:pPr>
          <a:r>
            <a:rPr lang="en-US"/>
            <a:t>Produce Fake views and clicks</a:t>
          </a:r>
        </a:p>
      </dgm:t>
    </dgm:pt>
    <dgm:pt modelId="{37E8802C-8400-48A0-BCBB-0D7B2721FF56}" type="parTrans" cxnId="{BE9E78B0-43AC-4DD1-BE51-C2722D242BE7}">
      <dgm:prSet/>
      <dgm:spPr/>
      <dgm:t>
        <a:bodyPr/>
        <a:lstStyle/>
        <a:p>
          <a:endParaRPr lang="en-US"/>
        </a:p>
      </dgm:t>
    </dgm:pt>
    <dgm:pt modelId="{6CC31482-2F8C-4123-A994-4D0DC09BAC61}" type="sibTrans" cxnId="{BE9E78B0-43AC-4DD1-BE51-C2722D242BE7}">
      <dgm:prSet/>
      <dgm:spPr/>
      <dgm:t>
        <a:bodyPr/>
        <a:lstStyle/>
        <a:p>
          <a:endParaRPr lang="en-US"/>
        </a:p>
      </dgm:t>
    </dgm:pt>
    <dgm:pt modelId="{4878F353-339D-4268-A000-DE8D7C6DC63C}" type="pres">
      <dgm:prSet presAssocID="{D0BD8867-638B-4C54-A685-440767EAC6B7}" presName="root" presStyleCnt="0">
        <dgm:presLayoutVars>
          <dgm:dir/>
          <dgm:resizeHandles val="exact"/>
        </dgm:presLayoutVars>
      </dgm:prSet>
      <dgm:spPr/>
    </dgm:pt>
    <dgm:pt modelId="{0F9467B3-BD0F-476F-90EE-67A4EDE9479E}" type="pres">
      <dgm:prSet presAssocID="{3B03A093-F8BF-4573-83CF-0DAEC6CC9A93}" presName="compNode" presStyleCnt="0"/>
      <dgm:spPr/>
    </dgm:pt>
    <dgm:pt modelId="{941A58D1-7256-41AB-BC5F-A0E115923F92}" type="pres">
      <dgm:prSet presAssocID="{3B03A093-F8BF-4573-83CF-0DAEC6CC9A93}" presName="iconBgRect" presStyleLbl="bgShp" presStyleIdx="0" presStyleCnt="3"/>
      <dgm:spPr/>
    </dgm:pt>
    <dgm:pt modelId="{EA93C45E-04EE-469B-B969-C2503684039A}" type="pres">
      <dgm:prSet presAssocID="{3B03A093-F8BF-4573-83CF-0DAEC6CC9A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4E376071-0DF0-4E91-838F-E589FDA1EEF3}" type="pres">
      <dgm:prSet presAssocID="{3B03A093-F8BF-4573-83CF-0DAEC6CC9A93}" presName="spaceRect" presStyleCnt="0"/>
      <dgm:spPr/>
    </dgm:pt>
    <dgm:pt modelId="{649BF793-C123-4B24-BD12-4750872E5BF9}" type="pres">
      <dgm:prSet presAssocID="{3B03A093-F8BF-4573-83CF-0DAEC6CC9A93}" presName="textRect" presStyleLbl="revTx" presStyleIdx="0" presStyleCnt="3">
        <dgm:presLayoutVars>
          <dgm:chMax val="1"/>
          <dgm:chPref val="1"/>
        </dgm:presLayoutVars>
      </dgm:prSet>
      <dgm:spPr/>
    </dgm:pt>
    <dgm:pt modelId="{8889F412-E803-4076-AA01-2CABC3857F51}" type="pres">
      <dgm:prSet presAssocID="{4BA39B67-1497-4C78-BC0E-0E47F6E04AF0}" presName="sibTrans" presStyleCnt="0"/>
      <dgm:spPr/>
    </dgm:pt>
    <dgm:pt modelId="{073129EC-08DE-4303-A3BD-CD05767F72E3}" type="pres">
      <dgm:prSet presAssocID="{3059DA63-AF7A-4910-8B95-E96A5E7AE534}" presName="compNode" presStyleCnt="0"/>
      <dgm:spPr/>
    </dgm:pt>
    <dgm:pt modelId="{76BB2874-B162-4C94-A39E-30F0D777F301}" type="pres">
      <dgm:prSet presAssocID="{3059DA63-AF7A-4910-8B95-E96A5E7AE534}" presName="iconBgRect" presStyleLbl="bgShp" presStyleIdx="1" presStyleCnt="3"/>
      <dgm:spPr/>
    </dgm:pt>
    <dgm:pt modelId="{3392C890-8A73-4C66-BF63-A290CD9CCB92}" type="pres">
      <dgm:prSet presAssocID="{3059DA63-AF7A-4910-8B95-E96A5E7AE53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x"/>
        </a:ext>
      </dgm:extLst>
    </dgm:pt>
    <dgm:pt modelId="{F1D5E064-2DBC-4164-94F4-F399C123B4A7}" type="pres">
      <dgm:prSet presAssocID="{3059DA63-AF7A-4910-8B95-E96A5E7AE534}" presName="spaceRect" presStyleCnt="0"/>
      <dgm:spPr/>
    </dgm:pt>
    <dgm:pt modelId="{A206E76D-0565-4717-A0B4-10D9B5672467}" type="pres">
      <dgm:prSet presAssocID="{3059DA63-AF7A-4910-8B95-E96A5E7AE534}" presName="textRect" presStyleLbl="revTx" presStyleIdx="1" presStyleCnt="3">
        <dgm:presLayoutVars>
          <dgm:chMax val="1"/>
          <dgm:chPref val="1"/>
        </dgm:presLayoutVars>
      </dgm:prSet>
      <dgm:spPr/>
    </dgm:pt>
    <dgm:pt modelId="{C8536B66-00B4-4D27-AE3D-FD3CFCFDB709}" type="pres">
      <dgm:prSet presAssocID="{9BE675DB-26D0-4501-8838-F421BCD39B2B}" presName="sibTrans" presStyleCnt="0"/>
      <dgm:spPr/>
    </dgm:pt>
    <dgm:pt modelId="{EBFBB135-CB45-4A78-922E-390EE52FD0B7}" type="pres">
      <dgm:prSet presAssocID="{C2A20962-2F7F-43F9-919F-12F9362D1A87}" presName="compNode" presStyleCnt="0"/>
      <dgm:spPr/>
    </dgm:pt>
    <dgm:pt modelId="{AA9B3917-F915-41F0-8034-08B01F02260A}" type="pres">
      <dgm:prSet presAssocID="{C2A20962-2F7F-43F9-919F-12F9362D1A87}" presName="iconBgRect" presStyleLbl="bgShp" presStyleIdx="2" presStyleCnt="3"/>
      <dgm:spPr/>
    </dgm:pt>
    <dgm:pt modelId="{D80F849C-33DF-4491-A6C6-D79F07099C7F}" type="pres">
      <dgm:prSet presAssocID="{C2A20962-2F7F-43F9-919F-12F9362D1A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FCBABC39-F275-40E0-8A46-C1853E1FF324}" type="pres">
      <dgm:prSet presAssocID="{C2A20962-2F7F-43F9-919F-12F9362D1A87}" presName="spaceRect" presStyleCnt="0"/>
      <dgm:spPr/>
    </dgm:pt>
    <dgm:pt modelId="{E748401C-903F-4193-BEDF-5B0586A1F5F9}" type="pres">
      <dgm:prSet presAssocID="{C2A20962-2F7F-43F9-919F-12F9362D1A87}" presName="textRect" presStyleLbl="revTx" presStyleIdx="2" presStyleCnt="3">
        <dgm:presLayoutVars>
          <dgm:chMax val="1"/>
          <dgm:chPref val="1"/>
        </dgm:presLayoutVars>
      </dgm:prSet>
      <dgm:spPr/>
    </dgm:pt>
  </dgm:ptLst>
  <dgm:cxnLst>
    <dgm:cxn modelId="{7D5EBE73-141E-4920-AFF2-3E77005013F6}" srcId="{D0BD8867-638B-4C54-A685-440767EAC6B7}" destId="{3B03A093-F8BF-4573-83CF-0DAEC6CC9A93}" srcOrd="0" destOrd="0" parTransId="{FBDBC98C-CBDC-49ED-8CF7-9E162759FED8}" sibTransId="{4BA39B67-1497-4C78-BC0E-0E47F6E04AF0}"/>
    <dgm:cxn modelId="{B9138E8D-2828-4556-B7E2-6A7BEAA13B10}" type="presOf" srcId="{3B03A093-F8BF-4573-83CF-0DAEC6CC9A93}" destId="{649BF793-C123-4B24-BD12-4750872E5BF9}" srcOrd="0" destOrd="0" presId="urn:microsoft.com/office/officeart/2018/5/layout/IconCircleLabelList"/>
    <dgm:cxn modelId="{BE9E78B0-43AC-4DD1-BE51-C2722D242BE7}" srcId="{D0BD8867-638B-4C54-A685-440767EAC6B7}" destId="{C2A20962-2F7F-43F9-919F-12F9362D1A87}" srcOrd="2" destOrd="0" parTransId="{37E8802C-8400-48A0-BCBB-0D7B2721FF56}" sibTransId="{6CC31482-2F8C-4123-A994-4D0DC09BAC61}"/>
    <dgm:cxn modelId="{68B99CC2-0B2E-468E-8149-1426CE8FE05F}" srcId="{D0BD8867-638B-4C54-A685-440767EAC6B7}" destId="{3059DA63-AF7A-4910-8B95-E96A5E7AE534}" srcOrd="1" destOrd="0" parTransId="{11E2276E-3A74-4E29-902F-AD571069360C}" sibTransId="{9BE675DB-26D0-4501-8838-F421BCD39B2B}"/>
    <dgm:cxn modelId="{233C1DC8-89FF-4652-97A0-3AAB0E3664E4}" type="presOf" srcId="{3059DA63-AF7A-4910-8B95-E96A5E7AE534}" destId="{A206E76D-0565-4717-A0B4-10D9B5672467}" srcOrd="0" destOrd="0" presId="urn:microsoft.com/office/officeart/2018/5/layout/IconCircleLabelList"/>
    <dgm:cxn modelId="{5D9188E1-D790-43C3-9B7F-D4CCF93CD835}" type="presOf" srcId="{D0BD8867-638B-4C54-A685-440767EAC6B7}" destId="{4878F353-339D-4268-A000-DE8D7C6DC63C}" srcOrd="0" destOrd="0" presId="urn:microsoft.com/office/officeart/2018/5/layout/IconCircleLabelList"/>
    <dgm:cxn modelId="{D6C456F9-58AE-42CE-8BB1-B425ED277D26}" type="presOf" srcId="{C2A20962-2F7F-43F9-919F-12F9362D1A87}" destId="{E748401C-903F-4193-BEDF-5B0586A1F5F9}" srcOrd="0" destOrd="0" presId="urn:microsoft.com/office/officeart/2018/5/layout/IconCircleLabelList"/>
    <dgm:cxn modelId="{396BA363-19DE-4B31-87FD-41DA2C4D88DE}" type="presParOf" srcId="{4878F353-339D-4268-A000-DE8D7C6DC63C}" destId="{0F9467B3-BD0F-476F-90EE-67A4EDE9479E}" srcOrd="0" destOrd="0" presId="urn:microsoft.com/office/officeart/2018/5/layout/IconCircleLabelList"/>
    <dgm:cxn modelId="{CC67CA77-0E10-479A-9A01-A27A9746C836}" type="presParOf" srcId="{0F9467B3-BD0F-476F-90EE-67A4EDE9479E}" destId="{941A58D1-7256-41AB-BC5F-A0E115923F92}" srcOrd="0" destOrd="0" presId="urn:microsoft.com/office/officeart/2018/5/layout/IconCircleLabelList"/>
    <dgm:cxn modelId="{EAA67B16-6857-4E0D-9DA7-625C21F17A00}" type="presParOf" srcId="{0F9467B3-BD0F-476F-90EE-67A4EDE9479E}" destId="{EA93C45E-04EE-469B-B969-C2503684039A}" srcOrd="1" destOrd="0" presId="urn:microsoft.com/office/officeart/2018/5/layout/IconCircleLabelList"/>
    <dgm:cxn modelId="{C2CB6399-615E-450F-AD6F-28E260667B45}" type="presParOf" srcId="{0F9467B3-BD0F-476F-90EE-67A4EDE9479E}" destId="{4E376071-0DF0-4E91-838F-E589FDA1EEF3}" srcOrd="2" destOrd="0" presId="urn:microsoft.com/office/officeart/2018/5/layout/IconCircleLabelList"/>
    <dgm:cxn modelId="{23DE7CDE-E8AD-4DF9-85BC-DB8CDE72E8ED}" type="presParOf" srcId="{0F9467B3-BD0F-476F-90EE-67A4EDE9479E}" destId="{649BF793-C123-4B24-BD12-4750872E5BF9}" srcOrd="3" destOrd="0" presId="urn:microsoft.com/office/officeart/2018/5/layout/IconCircleLabelList"/>
    <dgm:cxn modelId="{7C5AB84D-2EFA-46AC-BDCF-B6500A9905D2}" type="presParOf" srcId="{4878F353-339D-4268-A000-DE8D7C6DC63C}" destId="{8889F412-E803-4076-AA01-2CABC3857F51}" srcOrd="1" destOrd="0" presId="urn:microsoft.com/office/officeart/2018/5/layout/IconCircleLabelList"/>
    <dgm:cxn modelId="{C147A16D-4497-4279-B321-81C15D17F3E7}" type="presParOf" srcId="{4878F353-339D-4268-A000-DE8D7C6DC63C}" destId="{073129EC-08DE-4303-A3BD-CD05767F72E3}" srcOrd="2" destOrd="0" presId="urn:microsoft.com/office/officeart/2018/5/layout/IconCircleLabelList"/>
    <dgm:cxn modelId="{6C603D59-26CB-42E7-81EA-BA1D0A96D9A9}" type="presParOf" srcId="{073129EC-08DE-4303-A3BD-CD05767F72E3}" destId="{76BB2874-B162-4C94-A39E-30F0D777F301}" srcOrd="0" destOrd="0" presId="urn:microsoft.com/office/officeart/2018/5/layout/IconCircleLabelList"/>
    <dgm:cxn modelId="{69B54635-9DAD-4C36-B4A9-7BA27EAE1F4D}" type="presParOf" srcId="{073129EC-08DE-4303-A3BD-CD05767F72E3}" destId="{3392C890-8A73-4C66-BF63-A290CD9CCB92}" srcOrd="1" destOrd="0" presId="urn:microsoft.com/office/officeart/2018/5/layout/IconCircleLabelList"/>
    <dgm:cxn modelId="{180BC7C5-7A9A-427F-8256-CD12386DCB1E}" type="presParOf" srcId="{073129EC-08DE-4303-A3BD-CD05767F72E3}" destId="{F1D5E064-2DBC-4164-94F4-F399C123B4A7}" srcOrd="2" destOrd="0" presId="urn:microsoft.com/office/officeart/2018/5/layout/IconCircleLabelList"/>
    <dgm:cxn modelId="{D3D6509B-D40B-4ACE-A498-60B53C2E64A4}" type="presParOf" srcId="{073129EC-08DE-4303-A3BD-CD05767F72E3}" destId="{A206E76D-0565-4717-A0B4-10D9B5672467}" srcOrd="3" destOrd="0" presId="urn:microsoft.com/office/officeart/2018/5/layout/IconCircleLabelList"/>
    <dgm:cxn modelId="{B172499C-A459-46FF-A275-8E2BD637663B}" type="presParOf" srcId="{4878F353-339D-4268-A000-DE8D7C6DC63C}" destId="{C8536B66-00B4-4D27-AE3D-FD3CFCFDB709}" srcOrd="3" destOrd="0" presId="urn:microsoft.com/office/officeart/2018/5/layout/IconCircleLabelList"/>
    <dgm:cxn modelId="{4FC2ACA5-136B-432B-BA80-D0C79F706EEC}" type="presParOf" srcId="{4878F353-339D-4268-A000-DE8D7C6DC63C}" destId="{EBFBB135-CB45-4A78-922E-390EE52FD0B7}" srcOrd="4" destOrd="0" presId="urn:microsoft.com/office/officeart/2018/5/layout/IconCircleLabelList"/>
    <dgm:cxn modelId="{C38DFE5D-68BD-45C9-9BA2-B07FB4716892}" type="presParOf" srcId="{EBFBB135-CB45-4A78-922E-390EE52FD0B7}" destId="{AA9B3917-F915-41F0-8034-08B01F02260A}" srcOrd="0" destOrd="0" presId="urn:microsoft.com/office/officeart/2018/5/layout/IconCircleLabelList"/>
    <dgm:cxn modelId="{3018FF49-6A10-404F-B611-733257DE0BC6}" type="presParOf" srcId="{EBFBB135-CB45-4A78-922E-390EE52FD0B7}" destId="{D80F849C-33DF-4491-A6C6-D79F07099C7F}" srcOrd="1" destOrd="0" presId="urn:microsoft.com/office/officeart/2018/5/layout/IconCircleLabelList"/>
    <dgm:cxn modelId="{885A5C82-E237-4815-A6E1-9078CBD9E29C}" type="presParOf" srcId="{EBFBB135-CB45-4A78-922E-390EE52FD0B7}" destId="{FCBABC39-F275-40E0-8A46-C1853E1FF324}" srcOrd="2" destOrd="0" presId="urn:microsoft.com/office/officeart/2018/5/layout/IconCircleLabelList"/>
    <dgm:cxn modelId="{C033D0E4-718C-4607-903D-3F1E8E4DB1C6}" type="presParOf" srcId="{EBFBB135-CB45-4A78-922E-390EE52FD0B7}" destId="{E748401C-903F-4193-BEDF-5B0586A1F5F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A58D1-7256-41AB-BC5F-A0E115923F92}">
      <dsp:nvSpPr>
        <dsp:cNvPr id="0" name=""/>
        <dsp:cNvSpPr/>
      </dsp:nvSpPr>
      <dsp:spPr>
        <a:xfrm>
          <a:off x="616949" y="340539"/>
          <a:ext cx="1818562" cy="1818562"/>
        </a:xfrm>
        <a:prstGeom prst="ellipse">
          <a:avLst/>
        </a:prstGeom>
        <a:solidFill>
          <a:schemeClr val="accent2">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EA93C45E-04EE-469B-B969-C2503684039A}">
      <dsp:nvSpPr>
        <dsp:cNvPr id="0" name=""/>
        <dsp:cNvSpPr/>
      </dsp:nvSpPr>
      <dsp:spPr>
        <a:xfrm>
          <a:off x="1004512" y="72810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49BF793-C123-4B24-BD12-4750872E5BF9}">
      <dsp:nvSpPr>
        <dsp:cNvPr id="0" name=""/>
        <dsp:cNvSpPr/>
      </dsp:nvSpPr>
      <dsp:spPr>
        <a:xfrm>
          <a:off x="35606"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Counterfeit pages</a:t>
          </a:r>
        </a:p>
      </dsp:txBody>
      <dsp:txXfrm>
        <a:off x="35606" y="2725540"/>
        <a:ext cx="2981250" cy="720000"/>
      </dsp:txXfrm>
    </dsp:sp>
    <dsp:sp modelId="{76BB2874-B162-4C94-A39E-30F0D777F301}">
      <dsp:nvSpPr>
        <dsp:cNvPr id="0" name=""/>
        <dsp:cNvSpPr/>
      </dsp:nvSpPr>
      <dsp:spPr>
        <a:xfrm>
          <a:off x="4119918" y="340539"/>
          <a:ext cx="1818562" cy="1818562"/>
        </a:xfrm>
        <a:prstGeom prst="ellipse">
          <a:avLst/>
        </a:prstGeom>
        <a:solidFill>
          <a:schemeClr val="accent3">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392C890-8A73-4C66-BF63-A290CD9CCB92}">
      <dsp:nvSpPr>
        <dsp:cNvPr id="0" name=""/>
        <dsp:cNvSpPr/>
      </dsp:nvSpPr>
      <dsp:spPr>
        <a:xfrm>
          <a:off x="4507481" y="72810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206E76D-0565-4717-A0B4-10D9B5672467}">
      <dsp:nvSpPr>
        <dsp:cNvPr id="0" name=""/>
        <dsp:cNvSpPr/>
      </dsp:nvSpPr>
      <dsp:spPr>
        <a:xfrm>
          <a:off x="3538574"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Offer Inventory</a:t>
          </a:r>
        </a:p>
      </dsp:txBody>
      <dsp:txXfrm>
        <a:off x="3538574" y="2725540"/>
        <a:ext cx="2981250" cy="720000"/>
      </dsp:txXfrm>
    </dsp:sp>
    <dsp:sp modelId="{AA9B3917-F915-41F0-8034-08B01F02260A}">
      <dsp:nvSpPr>
        <dsp:cNvPr id="0" name=""/>
        <dsp:cNvSpPr/>
      </dsp:nvSpPr>
      <dsp:spPr>
        <a:xfrm>
          <a:off x="7622887" y="340539"/>
          <a:ext cx="1818562" cy="1818562"/>
        </a:xfrm>
        <a:prstGeom prst="ellipse">
          <a:avLst/>
        </a:prstGeom>
        <a:solidFill>
          <a:schemeClr val="accent4">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D80F849C-33DF-4491-A6C6-D79F07099C7F}">
      <dsp:nvSpPr>
        <dsp:cNvPr id="0" name=""/>
        <dsp:cNvSpPr/>
      </dsp:nvSpPr>
      <dsp:spPr>
        <a:xfrm>
          <a:off x="8010450" y="72810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748401C-903F-4193-BEDF-5B0586A1F5F9}">
      <dsp:nvSpPr>
        <dsp:cNvPr id="0" name=""/>
        <dsp:cNvSpPr/>
      </dsp:nvSpPr>
      <dsp:spPr>
        <a:xfrm>
          <a:off x="7041543" y="2725540"/>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Produce Fake views and clicks</a:t>
          </a:r>
        </a:p>
      </dsp:txBody>
      <dsp:txXfrm>
        <a:off x="7041543" y="2725540"/>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2/12/2019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2/12/2019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2/12/2019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2/12/2019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2/12/2019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video" Target="https://www.youtube.com/embed/eVvX0zqvUSQ"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27665-D2AD-42F6-B013-5EFF1568A9B1}"/>
              </a:ext>
            </a:extLst>
          </p:cNvPr>
          <p:cNvSpPr>
            <a:spLocks noGrp="1"/>
          </p:cNvSpPr>
          <p:nvPr>
            <p:ph type="ctrTitle"/>
          </p:nvPr>
        </p:nvSpPr>
        <p:spPr/>
        <p:txBody>
          <a:bodyPr/>
          <a:lstStyle/>
          <a:p>
            <a:pPr algn="ctr"/>
            <a:r>
              <a:rPr lang="en-US" dirty="0"/>
              <a:t>How Much of the Internet Is Fake? Turns out a Lot, Actually.</a:t>
            </a:r>
          </a:p>
        </p:txBody>
      </p:sp>
      <p:sp>
        <p:nvSpPr>
          <p:cNvPr id="3" name="Subtitle 2">
            <a:extLst>
              <a:ext uri="{FF2B5EF4-FFF2-40B4-BE49-F238E27FC236}">
                <a16:creationId xmlns:a16="http://schemas.microsoft.com/office/drawing/2014/main" id="{2065CA9D-DA63-46E6-AE37-0846EF565EE2}"/>
              </a:ext>
            </a:extLst>
          </p:cNvPr>
          <p:cNvSpPr>
            <a:spLocks noGrp="1"/>
          </p:cNvSpPr>
          <p:nvPr>
            <p:ph type="subTitle" idx="1"/>
          </p:nvPr>
        </p:nvSpPr>
        <p:spPr/>
        <p:txBody>
          <a:bodyPr>
            <a:normAutofit fontScale="85000" lnSpcReduction="20000"/>
          </a:bodyPr>
          <a:lstStyle/>
          <a:p>
            <a:r>
              <a:rPr lang="en-US" dirty="0"/>
              <a:t>Original Article BY: Max </a:t>
            </a:r>
            <a:r>
              <a:rPr lang="en-US" dirty="0" err="1"/>
              <a:t>ReAd</a:t>
            </a:r>
            <a:r>
              <a:rPr lang="en-US" dirty="0"/>
              <a:t>, New York Magazine, 2018</a:t>
            </a:r>
          </a:p>
          <a:p>
            <a:r>
              <a:rPr lang="en-US" dirty="0"/>
              <a:t>Presented By: Matthew Stevenson</a:t>
            </a:r>
          </a:p>
          <a:p>
            <a:r>
              <a:rPr lang="en-US" dirty="0"/>
              <a:t>CS895 – Spring 2019</a:t>
            </a:r>
          </a:p>
        </p:txBody>
      </p:sp>
      <p:sp>
        <p:nvSpPr>
          <p:cNvPr id="4" name="TextBox 3">
            <a:extLst>
              <a:ext uri="{FF2B5EF4-FFF2-40B4-BE49-F238E27FC236}">
                <a16:creationId xmlns:a16="http://schemas.microsoft.com/office/drawing/2014/main" id="{ED724734-5D59-4A68-B98A-706E16D57C44}"/>
              </a:ext>
            </a:extLst>
          </p:cNvPr>
          <p:cNvSpPr txBox="1"/>
          <p:nvPr/>
        </p:nvSpPr>
        <p:spPr>
          <a:xfrm>
            <a:off x="1637968" y="6392850"/>
            <a:ext cx="8977023" cy="369332"/>
          </a:xfrm>
          <a:prstGeom prst="rect">
            <a:avLst/>
          </a:prstGeom>
          <a:noFill/>
        </p:spPr>
        <p:txBody>
          <a:bodyPr wrap="square" rtlCol="0">
            <a:spAutoFit/>
          </a:bodyPr>
          <a:lstStyle/>
          <a:p>
            <a:r>
              <a:rPr lang="en-US" dirty="0"/>
              <a:t>Source: http://nymag.com/intelligencer/2018/12/how-much-of-the-internet-is-fake.html</a:t>
            </a:r>
          </a:p>
        </p:txBody>
      </p:sp>
    </p:spTree>
    <p:extLst>
      <p:ext uri="{BB962C8B-B14F-4D97-AF65-F5344CB8AC3E}">
        <p14:creationId xmlns:p14="http://schemas.microsoft.com/office/powerpoint/2010/main" val="721692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3379B1-9332-43E1-878B-E4DBD8E8054F}"/>
              </a:ext>
            </a:extLst>
          </p:cNvPr>
          <p:cNvPicPr>
            <a:picLocks noGrp="1" noChangeAspect="1"/>
          </p:cNvPicPr>
          <p:nvPr>
            <p:ph idx="1"/>
          </p:nvPr>
        </p:nvPicPr>
        <p:blipFill>
          <a:blip r:embed="rId2"/>
          <a:stretch>
            <a:fillRect/>
          </a:stretch>
        </p:blipFill>
        <p:spPr>
          <a:xfrm>
            <a:off x="816989" y="455439"/>
            <a:ext cx="10558021" cy="5379753"/>
          </a:xfrm>
          <a:prstGeom prst="rect">
            <a:avLst/>
          </a:prstGeom>
        </p:spPr>
      </p:pic>
      <p:sp>
        <p:nvSpPr>
          <p:cNvPr id="6" name="TextBox 5">
            <a:extLst>
              <a:ext uri="{FF2B5EF4-FFF2-40B4-BE49-F238E27FC236}">
                <a16:creationId xmlns:a16="http://schemas.microsoft.com/office/drawing/2014/main" id="{34D5E22D-6C77-4FDC-9E18-C321D36D8A20}"/>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3488699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C85F25-39CC-48AF-8D8E-6A44DCC7EE13}"/>
              </a:ext>
            </a:extLst>
          </p:cNvPr>
          <p:cNvSpPr>
            <a:spLocks noGrp="1"/>
          </p:cNvSpPr>
          <p:nvPr>
            <p:ph idx="1"/>
          </p:nvPr>
        </p:nvSpPr>
        <p:spPr/>
        <p:txBody>
          <a:bodyPr/>
          <a:lstStyle/>
          <a:p>
            <a:endParaRPr lang="en-US"/>
          </a:p>
        </p:txBody>
      </p:sp>
      <p:sp>
        <p:nvSpPr>
          <p:cNvPr id="9" name="Text Placeholder 8">
            <a:extLst>
              <a:ext uri="{FF2B5EF4-FFF2-40B4-BE49-F238E27FC236}">
                <a16:creationId xmlns:a16="http://schemas.microsoft.com/office/drawing/2014/main" id="{1F7CAC5F-1B03-4B13-8559-35145C9154B6}"/>
              </a:ext>
            </a:extLst>
          </p:cNvPr>
          <p:cNvSpPr>
            <a:spLocks noGrp="1"/>
          </p:cNvSpPr>
          <p:nvPr>
            <p:ph type="body" sz="half" idx="2"/>
          </p:nvPr>
        </p:nvSpPr>
        <p:spPr>
          <a:xfrm>
            <a:off x="1230923" y="351692"/>
            <a:ext cx="1629507" cy="6242882"/>
          </a:xfrm>
        </p:spPr>
        <p:txBody>
          <a:bodyPr>
            <a:normAutofit/>
          </a:bodyPr>
          <a:lstStyle/>
          <a:p>
            <a:pPr marL="285750" indent="-285750">
              <a:buFont typeface="Arial" panose="020B0604020202020204" pitchFamily="34" charset="0"/>
              <a:buChar char="•"/>
            </a:pPr>
            <a:endParaRPr lang="en-US" sz="5400" dirty="0"/>
          </a:p>
          <a:p>
            <a:r>
              <a:rPr lang="en-US" sz="5400" dirty="0"/>
              <a:t>3v1</a:t>
            </a:r>
          </a:p>
          <a:p>
            <a:endParaRPr lang="en-US" sz="5400" dirty="0"/>
          </a:p>
          <a:p>
            <a:r>
              <a:rPr lang="en-US" sz="5400" dirty="0"/>
              <a:t>3v2</a:t>
            </a:r>
          </a:p>
          <a:p>
            <a:endParaRPr lang="en-US" sz="5400" dirty="0"/>
          </a:p>
          <a:p>
            <a:r>
              <a:rPr lang="en-US" sz="5400" dirty="0"/>
              <a:t>3v3</a:t>
            </a:r>
          </a:p>
        </p:txBody>
      </p:sp>
      <p:pic>
        <p:nvPicPr>
          <p:cNvPr id="4" name="Picture 3">
            <a:extLst>
              <a:ext uri="{FF2B5EF4-FFF2-40B4-BE49-F238E27FC236}">
                <a16:creationId xmlns:a16="http://schemas.microsoft.com/office/drawing/2014/main" id="{21C24928-5082-471D-8892-4B363211DBCA}"/>
              </a:ext>
            </a:extLst>
          </p:cNvPr>
          <p:cNvPicPr>
            <a:picLocks noChangeAspect="1"/>
          </p:cNvPicPr>
          <p:nvPr/>
        </p:nvPicPr>
        <p:blipFill>
          <a:blip r:embed="rId2"/>
          <a:stretch>
            <a:fillRect/>
          </a:stretch>
        </p:blipFill>
        <p:spPr>
          <a:xfrm>
            <a:off x="4800599" y="4305115"/>
            <a:ext cx="6711462" cy="1971537"/>
          </a:xfrm>
          <a:prstGeom prst="rect">
            <a:avLst/>
          </a:prstGeom>
        </p:spPr>
      </p:pic>
      <p:pic>
        <p:nvPicPr>
          <p:cNvPr id="6" name="Content Placeholder 4">
            <a:extLst>
              <a:ext uri="{FF2B5EF4-FFF2-40B4-BE49-F238E27FC236}">
                <a16:creationId xmlns:a16="http://schemas.microsoft.com/office/drawing/2014/main" id="{795C84D3-24A9-498D-87BC-BF8B13EC31F4}"/>
              </a:ext>
            </a:extLst>
          </p:cNvPr>
          <p:cNvPicPr>
            <a:picLocks noChangeAspect="1"/>
          </p:cNvPicPr>
          <p:nvPr/>
        </p:nvPicPr>
        <p:blipFill>
          <a:blip r:embed="rId3"/>
          <a:stretch>
            <a:fillRect/>
          </a:stretch>
        </p:blipFill>
        <p:spPr>
          <a:xfrm>
            <a:off x="4800601" y="2489932"/>
            <a:ext cx="6711462" cy="1815183"/>
          </a:xfrm>
          <a:prstGeom prst="rect">
            <a:avLst/>
          </a:prstGeom>
        </p:spPr>
      </p:pic>
      <p:pic>
        <p:nvPicPr>
          <p:cNvPr id="5" name="Picture 4">
            <a:extLst>
              <a:ext uri="{FF2B5EF4-FFF2-40B4-BE49-F238E27FC236}">
                <a16:creationId xmlns:a16="http://schemas.microsoft.com/office/drawing/2014/main" id="{26CF28A3-EB20-43F2-8D9D-7386285D5D4D}"/>
              </a:ext>
            </a:extLst>
          </p:cNvPr>
          <p:cNvPicPr>
            <a:picLocks noChangeAspect="1"/>
          </p:cNvPicPr>
          <p:nvPr/>
        </p:nvPicPr>
        <p:blipFill>
          <a:blip r:embed="rId4"/>
          <a:stretch>
            <a:fillRect/>
          </a:stretch>
        </p:blipFill>
        <p:spPr>
          <a:xfrm>
            <a:off x="4800599" y="483836"/>
            <a:ext cx="6816970" cy="2034482"/>
          </a:xfrm>
          <a:prstGeom prst="rect">
            <a:avLst/>
          </a:prstGeom>
        </p:spPr>
      </p:pic>
      <p:sp>
        <p:nvSpPr>
          <p:cNvPr id="16" name="TextBox 15">
            <a:extLst>
              <a:ext uri="{FF2B5EF4-FFF2-40B4-BE49-F238E27FC236}">
                <a16:creationId xmlns:a16="http://schemas.microsoft.com/office/drawing/2014/main" id="{BBCB7D8A-E50E-4356-BB97-0FA3124643A8}"/>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91223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14742E-58E9-4872-8DBE-9DA9D637639A}"/>
              </a:ext>
            </a:extLst>
          </p:cNvPr>
          <p:cNvPicPr>
            <a:picLocks noChangeAspect="1"/>
          </p:cNvPicPr>
          <p:nvPr/>
        </p:nvPicPr>
        <p:blipFill rotWithShape="1">
          <a:blip r:embed="rId2"/>
          <a:srcRect l="191" t="585" r="-384" b="-585"/>
          <a:stretch/>
        </p:blipFill>
        <p:spPr>
          <a:xfrm>
            <a:off x="2379428" y="1288111"/>
            <a:ext cx="7433144" cy="4077980"/>
          </a:xfrm>
          <a:prstGeom prst="rect">
            <a:avLst/>
          </a:prstGeom>
        </p:spPr>
      </p:pic>
      <p:sp>
        <p:nvSpPr>
          <p:cNvPr id="15" name="TextBox 14">
            <a:extLst>
              <a:ext uri="{FF2B5EF4-FFF2-40B4-BE49-F238E27FC236}">
                <a16:creationId xmlns:a16="http://schemas.microsoft.com/office/drawing/2014/main" id="{06560D28-CFF1-4790-8304-0FC1BB973EE8}"/>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24796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03C2733-1C3B-470E-B4AC-766294763270}"/>
              </a:ext>
            </a:extLst>
          </p:cNvPr>
          <p:cNvPicPr>
            <a:picLocks noGrp="1" noChangeAspect="1"/>
          </p:cNvPicPr>
          <p:nvPr>
            <p:ph idx="4294967295"/>
          </p:nvPr>
        </p:nvPicPr>
        <p:blipFill rotWithShape="1">
          <a:blip r:embed="rId2"/>
          <a:srcRect t="-91" r="-1" b="134"/>
          <a:stretch/>
        </p:blipFill>
        <p:spPr>
          <a:xfrm>
            <a:off x="1475581" y="1585118"/>
            <a:ext cx="9240838" cy="3687763"/>
          </a:xfrm>
          <a:prstGeom prst="rect">
            <a:avLst/>
          </a:prstGeom>
        </p:spPr>
      </p:pic>
      <p:sp>
        <p:nvSpPr>
          <p:cNvPr id="12" name="TextBox 11">
            <a:extLst>
              <a:ext uri="{FF2B5EF4-FFF2-40B4-BE49-F238E27FC236}">
                <a16:creationId xmlns:a16="http://schemas.microsoft.com/office/drawing/2014/main" id="{FEA33ECD-D479-4D61-AA30-0BA52F2087EE}"/>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53443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BEE5AE-C804-4AAE-91F4-3A52438FF91A}"/>
              </a:ext>
            </a:extLst>
          </p:cNvPr>
          <p:cNvSpPr>
            <a:spLocks noGrp="1"/>
          </p:cNvSpPr>
          <p:nvPr>
            <p:ph type="title"/>
          </p:nvPr>
        </p:nvSpPr>
        <p:spPr>
          <a:xfrm>
            <a:off x="477077" y="516836"/>
            <a:ext cx="4130091" cy="1089223"/>
          </a:xfrm>
        </p:spPr>
        <p:txBody>
          <a:bodyPr>
            <a:normAutofit/>
          </a:bodyPr>
          <a:lstStyle/>
          <a:p>
            <a:r>
              <a:rPr lang="en-US" sz="4400" dirty="0">
                <a:solidFill>
                  <a:srgbClr val="6D7036"/>
                </a:solidFill>
              </a:rPr>
              <a:t>Fake website?</a:t>
            </a:r>
          </a:p>
        </p:txBody>
      </p:sp>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Content Placeholder 5">
            <a:extLst>
              <a:ext uri="{FF2B5EF4-FFF2-40B4-BE49-F238E27FC236}">
                <a16:creationId xmlns:a16="http://schemas.microsoft.com/office/drawing/2014/main" id="{C37492F8-BC82-4B96-A118-A76FC52E9A97}"/>
              </a:ext>
            </a:extLst>
          </p:cNvPr>
          <p:cNvPicPr>
            <a:picLocks noGrp="1" noChangeAspect="1"/>
          </p:cNvPicPr>
          <p:nvPr>
            <p:ph idx="1"/>
          </p:nvPr>
        </p:nvPicPr>
        <p:blipFill>
          <a:blip r:embed="rId2"/>
          <a:stretch>
            <a:fillRect/>
          </a:stretch>
        </p:blipFill>
        <p:spPr>
          <a:xfrm>
            <a:off x="590927" y="2122885"/>
            <a:ext cx="4016241" cy="3979465"/>
          </a:xfrm>
          <a:prstGeom prst="rect">
            <a:avLst/>
          </a:prstGeom>
        </p:spPr>
      </p:pic>
      <p:pic>
        <p:nvPicPr>
          <p:cNvPr id="8" name="Content Placeholder 4">
            <a:extLst>
              <a:ext uri="{FF2B5EF4-FFF2-40B4-BE49-F238E27FC236}">
                <a16:creationId xmlns:a16="http://schemas.microsoft.com/office/drawing/2014/main" id="{16F70056-4CD1-4588-BC9F-788F79B20681}"/>
              </a:ext>
            </a:extLst>
          </p:cNvPr>
          <p:cNvPicPr>
            <a:picLocks noChangeAspect="1"/>
          </p:cNvPicPr>
          <p:nvPr/>
        </p:nvPicPr>
        <p:blipFill rotWithShape="1">
          <a:blip r:embed="rId3"/>
          <a:srcRect t="352" r="-2" b="-10163"/>
          <a:stretch/>
        </p:blipFill>
        <p:spPr>
          <a:xfrm>
            <a:off x="4075043" y="10"/>
            <a:ext cx="8111272" cy="6724743"/>
          </a:xfrm>
          <a:prstGeom prst="rect">
            <a:avLst/>
          </a:prstGeom>
        </p:spPr>
      </p:pic>
      <p:sp>
        <p:nvSpPr>
          <p:cNvPr id="36" name="TextBox 35">
            <a:extLst>
              <a:ext uri="{FF2B5EF4-FFF2-40B4-BE49-F238E27FC236}">
                <a16:creationId xmlns:a16="http://schemas.microsoft.com/office/drawing/2014/main" id="{BE86EB4D-CADF-452B-B266-551FA5CACCAE}"/>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418365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331D47-DE7A-4F51-9D59-FD68F3BDD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9DEDC60-6312-4214-B219-E46479D7E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D92A1B31-DB63-435D-93E6-9712CDFB20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66B8738D-6184-4200-93C8-A38B49E3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EB7F88-8801-4074-BFD4-245CBF1D36F8}"/>
              </a:ext>
            </a:extLst>
          </p:cNvPr>
          <p:cNvPicPr>
            <a:picLocks noChangeAspect="1"/>
          </p:cNvPicPr>
          <p:nvPr/>
        </p:nvPicPr>
        <p:blipFill>
          <a:blip r:embed="rId2"/>
          <a:stretch>
            <a:fillRect/>
          </a:stretch>
        </p:blipFill>
        <p:spPr>
          <a:xfrm>
            <a:off x="6422515" y="3588395"/>
            <a:ext cx="5118183" cy="565741"/>
          </a:xfrm>
          <a:prstGeom prst="rect">
            <a:avLst/>
          </a:prstGeom>
        </p:spPr>
      </p:pic>
      <p:sp>
        <p:nvSpPr>
          <p:cNvPr id="2" name="Title 1">
            <a:extLst>
              <a:ext uri="{FF2B5EF4-FFF2-40B4-BE49-F238E27FC236}">
                <a16:creationId xmlns:a16="http://schemas.microsoft.com/office/drawing/2014/main" id="{D041F1F9-97C0-4876-BED3-5A5FBCB1A867}"/>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3v2 infected computer operations</a:t>
            </a:r>
          </a:p>
        </p:txBody>
      </p:sp>
      <p:pic>
        <p:nvPicPr>
          <p:cNvPr id="4" name="Content Placeholder 3">
            <a:extLst>
              <a:ext uri="{FF2B5EF4-FFF2-40B4-BE49-F238E27FC236}">
                <a16:creationId xmlns:a16="http://schemas.microsoft.com/office/drawing/2014/main" id="{6BCC87BA-4257-49FA-89C7-B18EA1E60668}"/>
              </a:ext>
            </a:extLst>
          </p:cNvPr>
          <p:cNvPicPr>
            <a:picLocks noGrp="1" noChangeAspect="1"/>
          </p:cNvPicPr>
          <p:nvPr>
            <p:ph idx="1"/>
          </p:nvPr>
        </p:nvPicPr>
        <p:blipFill>
          <a:blip r:embed="rId3"/>
          <a:stretch>
            <a:fillRect/>
          </a:stretch>
        </p:blipFill>
        <p:spPr>
          <a:xfrm>
            <a:off x="635457" y="728759"/>
            <a:ext cx="5131653" cy="3425378"/>
          </a:xfrm>
          <a:prstGeom prst="rect">
            <a:avLst/>
          </a:prstGeom>
        </p:spPr>
      </p:pic>
      <p:sp>
        <p:nvSpPr>
          <p:cNvPr id="18" name="Rectangle 17">
            <a:extLst>
              <a:ext uri="{FF2B5EF4-FFF2-40B4-BE49-F238E27FC236}">
                <a16:creationId xmlns:a16="http://schemas.microsoft.com/office/drawing/2014/main" id="{5B73017D-B127-4D47-BB33-0DA52359F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rgbClr val="4C4E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F500FEB-FE09-47A8-801E-B436178BEA3F}"/>
              </a:ext>
            </a:extLst>
          </p:cNvPr>
          <p:cNvPicPr>
            <a:picLocks noChangeAspect="1"/>
          </p:cNvPicPr>
          <p:nvPr/>
        </p:nvPicPr>
        <p:blipFill>
          <a:blip r:embed="rId4"/>
          <a:stretch>
            <a:fillRect/>
          </a:stretch>
        </p:blipFill>
        <p:spPr>
          <a:xfrm>
            <a:off x="6424891" y="720030"/>
            <a:ext cx="5118182" cy="2875710"/>
          </a:xfrm>
          <a:prstGeom prst="rect">
            <a:avLst/>
          </a:prstGeom>
        </p:spPr>
      </p:pic>
      <p:cxnSp>
        <p:nvCxnSpPr>
          <p:cNvPr id="20" name="Straight Connector 19">
            <a:extLst>
              <a:ext uri="{FF2B5EF4-FFF2-40B4-BE49-F238E27FC236}">
                <a16:creationId xmlns:a16="http://schemas.microsoft.com/office/drawing/2014/main" id="{C2B7B8EB-0638-43BD-9A64-62F95F505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1AD70F9-2AA8-40AD-81F2-0D7BC881C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DAFE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A95E83E-3C35-4C05-B1FC-CBF86CCB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C4E6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extBox 14">
            <a:extLst>
              <a:ext uri="{FF2B5EF4-FFF2-40B4-BE49-F238E27FC236}">
                <a16:creationId xmlns:a16="http://schemas.microsoft.com/office/drawing/2014/main" id="{78BC81F0-D35E-43B3-A895-3F5BE3B1BC39}"/>
              </a:ext>
            </a:extLst>
          </p:cNvPr>
          <p:cNvSpPr txBox="1"/>
          <p:nvPr/>
        </p:nvSpPr>
        <p:spPr>
          <a:xfrm>
            <a:off x="976387" y="5813560"/>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40872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26682-88AC-4893-B0E0-221563F83C75}"/>
              </a:ext>
            </a:extLst>
          </p:cNvPr>
          <p:cNvSpPr>
            <a:spLocks noGrp="1"/>
          </p:cNvSpPr>
          <p:nvPr>
            <p:ph type="title"/>
          </p:nvPr>
        </p:nvSpPr>
        <p:spPr>
          <a:xfrm>
            <a:off x="8141110" y="1770352"/>
            <a:ext cx="3401961" cy="2554760"/>
          </a:xfrm>
        </p:spPr>
        <p:txBody>
          <a:bodyPr vert="horz" lIns="91440" tIns="45720" rIns="91440" bIns="45720" rtlCol="0" anchor="b">
            <a:normAutofit/>
          </a:bodyPr>
          <a:lstStyle/>
          <a:p>
            <a:r>
              <a:rPr lang="en-US" sz="6100" dirty="0">
                <a:solidFill>
                  <a:schemeClr val="tx1">
                    <a:lumMod val="85000"/>
                    <a:lumOff val="15000"/>
                  </a:schemeClr>
                </a:solidFill>
              </a:rPr>
              <a:t>Area of infiltration for 3v2</a:t>
            </a:r>
          </a:p>
        </p:txBody>
      </p:sp>
      <p:pic>
        <p:nvPicPr>
          <p:cNvPr id="4" name="Picture 3">
            <a:extLst>
              <a:ext uri="{FF2B5EF4-FFF2-40B4-BE49-F238E27FC236}">
                <a16:creationId xmlns:a16="http://schemas.microsoft.com/office/drawing/2014/main" id="{19954838-8355-41B6-81A5-BF693A8F5F00}"/>
              </a:ext>
            </a:extLst>
          </p:cNvPr>
          <p:cNvPicPr>
            <a:picLocks noChangeAspect="1"/>
          </p:cNvPicPr>
          <p:nvPr/>
        </p:nvPicPr>
        <p:blipFill rotWithShape="1">
          <a:blip r:embed="rId2"/>
          <a:srcRect r="32389"/>
          <a:stretch/>
        </p:blipFill>
        <p:spPr>
          <a:xfrm>
            <a:off x="804373" y="640081"/>
            <a:ext cx="6571468" cy="5054156"/>
          </a:xfrm>
          <a:prstGeom prst="rect">
            <a:avLst/>
          </a:prstGeom>
        </p:spPr>
      </p:pic>
      <p:cxnSp>
        <p:nvCxnSpPr>
          <p:cNvPr id="28" name="Straight Connector 2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4897F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A6CB7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extBox 17">
            <a:extLst>
              <a:ext uri="{FF2B5EF4-FFF2-40B4-BE49-F238E27FC236}">
                <a16:creationId xmlns:a16="http://schemas.microsoft.com/office/drawing/2014/main" id="{E607F5B7-E672-4D6A-82C7-29A1ADB38FC5}"/>
              </a:ext>
            </a:extLst>
          </p:cNvPr>
          <p:cNvSpPr txBox="1"/>
          <p:nvPr/>
        </p:nvSpPr>
        <p:spPr>
          <a:xfrm>
            <a:off x="976387" y="5813560"/>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1170594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A8085DD-8702-41C5-902C-64C09CAF4785}"/>
              </a:ext>
            </a:extLst>
          </p:cNvPr>
          <p:cNvSpPr>
            <a:spLocks noGrp="1"/>
          </p:cNvSpPr>
          <p:nvPr>
            <p:ph type="title"/>
          </p:nvPr>
        </p:nvSpPr>
        <p:spPr>
          <a:xfrm>
            <a:off x="1097280" y="758952"/>
            <a:ext cx="10058400" cy="2606035"/>
          </a:xfrm>
        </p:spPr>
        <p:txBody>
          <a:bodyPr vert="horz" lIns="91440" tIns="45720" rIns="91440" bIns="45720" rtlCol="0" anchor="b">
            <a:normAutofit/>
          </a:bodyPr>
          <a:lstStyle/>
          <a:p>
            <a:pPr algn="ctr"/>
            <a:r>
              <a:rPr lang="en-US" sz="8000" dirty="0" err="1">
                <a:solidFill>
                  <a:schemeClr val="tx1">
                    <a:lumMod val="85000"/>
                    <a:lumOff val="15000"/>
                  </a:schemeClr>
                </a:solidFill>
              </a:rPr>
              <a:t>Methbot</a:t>
            </a:r>
            <a:endParaRPr lang="en-US" sz="8000" dirty="0">
              <a:solidFill>
                <a:schemeClr val="tx1">
                  <a:lumMod val="85000"/>
                  <a:lumOff val="15000"/>
                </a:schemeClr>
              </a:solidFill>
            </a:endParaRPr>
          </a:p>
        </p:txBody>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884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7A771-09AA-47B0-AA61-7CDD22F7A388}"/>
              </a:ext>
            </a:extLst>
          </p:cNvPr>
          <p:cNvSpPr>
            <a:spLocks noGrp="1"/>
          </p:cNvSpPr>
          <p:nvPr>
            <p:ph type="title"/>
          </p:nvPr>
        </p:nvSpPr>
        <p:spPr>
          <a:xfrm>
            <a:off x="7859485" y="634946"/>
            <a:ext cx="3690257" cy="1450757"/>
          </a:xfrm>
        </p:spPr>
        <p:txBody>
          <a:bodyPr vert="horz" lIns="91440" tIns="45720" rIns="91440" bIns="45720" rtlCol="0" anchor="b">
            <a:normAutofit/>
          </a:bodyPr>
          <a:lstStyle/>
          <a:p>
            <a:pPr algn="ctr"/>
            <a:r>
              <a:rPr lang="en-US" sz="4800" dirty="0">
                <a:solidFill>
                  <a:schemeClr val="tx1">
                    <a:lumMod val="75000"/>
                    <a:lumOff val="25000"/>
                  </a:schemeClr>
                </a:solidFill>
              </a:rPr>
              <a:t>Effects of </a:t>
            </a:r>
            <a:r>
              <a:rPr lang="en-US" sz="4800" dirty="0" err="1">
                <a:solidFill>
                  <a:schemeClr val="tx1">
                    <a:lumMod val="75000"/>
                    <a:lumOff val="25000"/>
                  </a:schemeClr>
                </a:solidFill>
              </a:rPr>
              <a:t>Methbot</a:t>
            </a:r>
            <a:endParaRPr lang="en-US" sz="4800" dirty="0">
              <a:solidFill>
                <a:schemeClr val="tx1">
                  <a:lumMod val="75000"/>
                  <a:lumOff val="25000"/>
                </a:schemeClr>
              </a:solidFill>
            </a:endParaRPr>
          </a:p>
        </p:txBody>
      </p:sp>
      <p:pic>
        <p:nvPicPr>
          <p:cNvPr id="5" name="Picture 4">
            <a:extLst>
              <a:ext uri="{FF2B5EF4-FFF2-40B4-BE49-F238E27FC236}">
                <a16:creationId xmlns:a16="http://schemas.microsoft.com/office/drawing/2014/main" id="{C864A9F1-40FD-41E0-8FB1-3B2CDF51CCE0}"/>
              </a:ext>
            </a:extLst>
          </p:cNvPr>
          <p:cNvPicPr>
            <a:picLocks noChangeAspect="1"/>
          </p:cNvPicPr>
          <p:nvPr/>
        </p:nvPicPr>
        <p:blipFill rotWithShape="1">
          <a:blip r:embed="rId2"/>
          <a:srcRect t="1258" r="3" b="-1150"/>
          <a:stretch/>
        </p:blipFill>
        <p:spPr>
          <a:xfrm>
            <a:off x="593092" y="388654"/>
            <a:ext cx="6909801" cy="5557008"/>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a:extLst>
              <a:ext uri="{FF2B5EF4-FFF2-40B4-BE49-F238E27FC236}">
                <a16:creationId xmlns:a16="http://schemas.microsoft.com/office/drawing/2014/main" id="{63EB73DB-D43E-4BE5-BE8B-FF53FFA5AA73}"/>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406300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E75F8FC7-2268-462F-AFF6-A4A975C34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A08E7-A898-4B9F-B551-3361C6F38AF9}"/>
              </a:ext>
            </a:extLst>
          </p:cNvPr>
          <p:cNvSpPr>
            <a:spLocks noGrp="1"/>
          </p:cNvSpPr>
          <p:nvPr>
            <p:ph type="title"/>
          </p:nvPr>
        </p:nvSpPr>
        <p:spPr>
          <a:xfrm>
            <a:off x="6518032" y="639097"/>
            <a:ext cx="5025040" cy="3686015"/>
          </a:xfrm>
        </p:spPr>
        <p:txBody>
          <a:bodyPr vert="horz" lIns="91440" tIns="45720" rIns="91440" bIns="45720" rtlCol="0" anchor="b">
            <a:normAutofit/>
          </a:bodyPr>
          <a:lstStyle/>
          <a:p>
            <a:pPr algn="ctr"/>
            <a:r>
              <a:rPr lang="en-US" sz="8000" dirty="0">
                <a:solidFill>
                  <a:schemeClr val="tx1">
                    <a:lumMod val="85000"/>
                    <a:lumOff val="15000"/>
                  </a:schemeClr>
                </a:solidFill>
              </a:rPr>
              <a:t>The </a:t>
            </a:r>
            <a:r>
              <a:rPr lang="en-US" sz="8000" dirty="0" err="1">
                <a:solidFill>
                  <a:schemeClr val="tx1">
                    <a:lumMod val="85000"/>
                    <a:lumOff val="15000"/>
                  </a:schemeClr>
                </a:solidFill>
              </a:rPr>
              <a:t>Methbot</a:t>
            </a:r>
            <a:r>
              <a:rPr lang="en-US" sz="8000" dirty="0">
                <a:solidFill>
                  <a:schemeClr val="tx1">
                    <a:lumMod val="85000"/>
                    <a:lumOff val="15000"/>
                  </a:schemeClr>
                </a:solidFill>
              </a:rPr>
              <a:t> Bot Farm</a:t>
            </a:r>
          </a:p>
        </p:txBody>
      </p:sp>
      <p:pic>
        <p:nvPicPr>
          <p:cNvPr id="5" name="Picture 4">
            <a:extLst>
              <a:ext uri="{FF2B5EF4-FFF2-40B4-BE49-F238E27FC236}">
                <a16:creationId xmlns:a16="http://schemas.microsoft.com/office/drawing/2014/main" id="{61C6EC20-2A89-4290-965E-8732C2E1C095}"/>
              </a:ext>
            </a:extLst>
          </p:cNvPr>
          <p:cNvPicPr>
            <a:picLocks noChangeAspect="1"/>
          </p:cNvPicPr>
          <p:nvPr/>
        </p:nvPicPr>
        <p:blipFill rotWithShape="1">
          <a:blip r:embed="rId2"/>
          <a:srcRect l="-8469" r="-15662" b="2"/>
          <a:stretch/>
        </p:blipFill>
        <p:spPr>
          <a:xfrm>
            <a:off x="-190499" y="640081"/>
            <a:ext cx="7677150" cy="5054156"/>
          </a:xfrm>
          <a:prstGeom prst="rect">
            <a:avLst/>
          </a:prstGeom>
        </p:spPr>
      </p:pic>
      <p:cxnSp>
        <p:nvCxnSpPr>
          <p:cNvPr id="35" name="Straight Connector 34">
            <a:extLst>
              <a:ext uri="{FF2B5EF4-FFF2-40B4-BE49-F238E27FC236}">
                <a16:creationId xmlns:a16="http://schemas.microsoft.com/office/drawing/2014/main" id="{BEF45B32-FB97-49CC-B778-CA7CF87BEF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D1C364C-8702-4ED9-9D23-41CDB298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7EE051E9-6C07-4FBB-B4F7-EDF8DDEAA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a:extLst>
              <a:ext uri="{FF2B5EF4-FFF2-40B4-BE49-F238E27FC236}">
                <a16:creationId xmlns:a16="http://schemas.microsoft.com/office/drawing/2014/main" id="{9A34DCD4-E6D7-4AEC-8B9C-B3F686FBE0FE}"/>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348089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495E7B-5064-460B-B3A2-E8C7F5D50B29}"/>
              </a:ext>
            </a:extLst>
          </p:cNvPr>
          <p:cNvSpPr txBox="1"/>
          <p:nvPr/>
        </p:nvSpPr>
        <p:spPr>
          <a:xfrm>
            <a:off x="1637968" y="6392850"/>
            <a:ext cx="8977023" cy="369332"/>
          </a:xfrm>
          <a:prstGeom prst="rect">
            <a:avLst/>
          </a:prstGeom>
          <a:noFill/>
        </p:spPr>
        <p:txBody>
          <a:bodyPr wrap="square" rtlCol="0">
            <a:spAutoFit/>
          </a:bodyPr>
          <a:lstStyle/>
          <a:p>
            <a:r>
              <a:rPr lang="en-US" dirty="0"/>
              <a:t>Source: http://nymag.com/intelligencer/2018/12/how-much-of-the-internet-is-fake.html</a:t>
            </a:r>
          </a:p>
        </p:txBody>
      </p:sp>
      <p:pic>
        <p:nvPicPr>
          <p:cNvPr id="6" name="Picture 5">
            <a:extLst>
              <a:ext uri="{FF2B5EF4-FFF2-40B4-BE49-F238E27FC236}">
                <a16:creationId xmlns:a16="http://schemas.microsoft.com/office/drawing/2014/main" id="{6A04663D-7E41-4A9A-A61F-CCE82635C028}"/>
              </a:ext>
            </a:extLst>
          </p:cNvPr>
          <p:cNvPicPr>
            <a:picLocks noChangeAspect="1"/>
          </p:cNvPicPr>
          <p:nvPr/>
        </p:nvPicPr>
        <p:blipFill>
          <a:blip r:embed="rId2"/>
          <a:stretch>
            <a:fillRect/>
          </a:stretch>
        </p:blipFill>
        <p:spPr>
          <a:xfrm>
            <a:off x="447592" y="168478"/>
            <a:ext cx="11296815" cy="5904072"/>
          </a:xfrm>
          <a:prstGeom prst="rect">
            <a:avLst/>
          </a:prstGeom>
        </p:spPr>
      </p:pic>
    </p:spTree>
    <p:extLst>
      <p:ext uri="{BB962C8B-B14F-4D97-AF65-F5344CB8AC3E}">
        <p14:creationId xmlns:p14="http://schemas.microsoft.com/office/powerpoint/2010/main" val="1519926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48D8E-4342-4121-8601-EA1BCDFC76C3}"/>
              </a:ext>
            </a:extLst>
          </p:cNvPr>
          <p:cNvSpPr>
            <a:spLocks noGrp="1"/>
          </p:cNvSpPr>
          <p:nvPr>
            <p:ph type="title"/>
          </p:nvPr>
        </p:nvSpPr>
        <p:spPr>
          <a:xfrm>
            <a:off x="1036320" y="5000625"/>
            <a:ext cx="10058400" cy="942391"/>
          </a:xfrm>
        </p:spPr>
        <p:txBody>
          <a:bodyPr>
            <a:normAutofit fontScale="90000"/>
          </a:bodyPr>
          <a:lstStyle/>
          <a:p>
            <a:pPr algn="ctr"/>
            <a:r>
              <a:rPr lang="en-US" dirty="0"/>
              <a:t>Heatmap Distribution of </a:t>
            </a:r>
            <a:r>
              <a:rPr lang="en-US" dirty="0" err="1"/>
              <a:t>Methbot</a:t>
            </a:r>
            <a:r>
              <a:rPr lang="en-US" dirty="0"/>
              <a:t> in Comparison to traditional Botnets</a:t>
            </a:r>
          </a:p>
        </p:txBody>
      </p:sp>
      <p:pic>
        <p:nvPicPr>
          <p:cNvPr id="5" name="Picture 4">
            <a:extLst>
              <a:ext uri="{FF2B5EF4-FFF2-40B4-BE49-F238E27FC236}">
                <a16:creationId xmlns:a16="http://schemas.microsoft.com/office/drawing/2014/main" id="{D8AD7CA7-E91D-4495-A87C-C05118E2EC1C}"/>
              </a:ext>
            </a:extLst>
          </p:cNvPr>
          <p:cNvPicPr>
            <a:picLocks noChangeAspect="1"/>
          </p:cNvPicPr>
          <p:nvPr/>
        </p:nvPicPr>
        <p:blipFill>
          <a:blip r:embed="rId2"/>
          <a:stretch>
            <a:fillRect/>
          </a:stretch>
        </p:blipFill>
        <p:spPr>
          <a:xfrm>
            <a:off x="5731852" y="873818"/>
            <a:ext cx="5838825" cy="3337086"/>
          </a:xfrm>
          <a:prstGeom prst="rect">
            <a:avLst/>
          </a:prstGeom>
        </p:spPr>
      </p:pic>
      <p:pic>
        <p:nvPicPr>
          <p:cNvPr id="6" name="Picture 5">
            <a:extLst>
              <a:ext uri="{FF2B5EF4-FFF2-40B4-BE49-F238E27FC236}">
                <a16:creationId xmlns:a16="http://schemas.microsoft.com/office/drawing/2014/main" id="{7B4EF2BC-E0E8-482F-A644-1726014414D4}"/>
              </a:ext>
            </a:extLst>
          </p:cNvPr>
          <p:cNvPicPr>
            <a:picLocks noChangeAspect="1"/>
          </p:cNvPicPr>
          <p:nvPr/>
        </p:nvPicPr>
        <p:blipFill>
          <a:blip r:embed="rId3"/>
          <a:stretch>
            <a:fillRect/>
          </a:stretch>
        </p:blipFill>
        <p:spPr>
          <a:xfrm>
            <a:off x="234462" y="873817"/>
            <a:ext cx="5497390" cy="3337086"/>
          </a:xfrm>
          <a:prstGeom prst="rect">
            <a:avLst/>
          </a:prstGeom>
        </p:spPr>
      </p:pic>
      <p:sp>
        <p:nvSpPr>
          <p:cNvPr id="7" name="TextBox 6">
            <a:extLst>
              <a:ext uri="{FF2B5EF4-FFF2-40B4-BE49-F238E27FC236}">
                <a16:creationId xmlns:a16="http://schemas.microsoft.com/office/drawing/2014/main" id="{4F4A2455-1CD9-40C2-9852-1752F3885DAB}"/>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280841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A87581-6B73-4B60-BAF3-9B623A352AF0}"/>
              </a:ext>
            </a:extLst>
          </p:cNvPr>
          <p:cNvSpPr>
            <a:spLocks noGrp="1"/>
          </p:cNvSpPr>
          <p:nvPr>
            <p:ph type="title"/>
          </p:nvPr>
        </p:nvSpPr>
        <p:spPr>
          <a:xfrm>
            <a:off x="6411685" y="634946"/>
            <a:ext cx="5127171" cy="1450757"/>
          </a:xfrm>
        </p:spPr>
        <p:txBody>
          <a:bodyPr>
            <a:normAutofit/>
          </a:bodyPr>
          <a:lstStyle/>
          <a:p>
            <a:r>
              <a:rPr lang="en-US"/>
              <a:t>Characteristics of Methbot</a:t>
            </a:r>
            <a:endParaRPr lang="en-US" dirty="0"/>
          </a:p>
        </p:txBody>
      </p:sp>
      <p:pic>
        <p:nvPicPr>
          <p:cNvPr id="7" name="Graphic 6" descr="Computer">
            <a:extLst>
              <a:ext uri="{FF2B5EF4-FFF2-40B4-BE49-F238E27FC236}">
                <a16:creationId xmlns:a16="http://schemas.microsoft.com/office/drawing/2014/main" id="{490795DC-EC36-4671-A353-0AEAC87FBE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132" y="645106"/>
            <a:ext cx="5247747" cy="5247747"/>
          </a:xfrm>
          <a:prstGeom prst="rect">
            <a:avLst/>
          </a:prstGeom>
        </p:spPr>
      </p:pic>
      <p:cxnSp>
        <p:nvCxnSpPr>
          <p:cNvPr id="18"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569BD6-D1BF-4573-96A9-75A95F8AC70D}"/>
              </a:ext>
            </a:extLst>
          </p:cNvPr>
          <p:cNvSpPr>
            <a:spLocks noGrp="1"/>
          </p:cNvSpPr>
          <p:nvPr>
            <p:ph idx="1"/>
          </p:nvPr>
        </p:nvSpPr>
        <p:spPr>
          <a:xfrm>
            <a:off x="6411684" y="2198914"/>
            <a:ext cx="5127172" cy="3670180"/>
          </a:xfrm>
        </p:spPr>
        <p:txBody>
          <a:bodyPr>
            <a:normAutofit/>
          </a:bodyPr>
          <a:lstStyle/>
          <a:p>
            <a:pPr>
              <a:buFont typeface="Courier New" panose="02070309020205020404" pitchFamily="49" charset="0"/>
              <a:buChar char="o"/>
            </a:pPr>
            <a:r>
              <a:rPr lang="en-US"/>
              <a:t> Preserve session data between executions</a:t>
            </a:r>
          </a:p>
          <a:p>
            <a:pPr>
              <a:buFont typeface="Courier New" panose="02070309020205020404" pitchFamily="49" charset="0"/>
              <a:buChar char="o"/>
            </a:pPr>
            <a:r>
              <a:rPr lang="en-US"/>
              <a:t>Parse html</a:t>
            </a:r>
          </a:p>
          <a:p>
            <a:pPr>
              <a:buFont typeface="Courier New" panose="02070309020205020404" pitchFamily="49" charset="0"/>
              <a:buChar char="o"/>
            </a:pPr>
            <a:r>
              <a:rPr lang="en-US"/>
              <a:t>Uses </a:t>
            </a:r>
            <a:r>
              <a:rPr lang="en-US" err="1"/>
              <a:t>JWPlayer</a:t>
            </a:r>
            <a:r>
              <a:rPr lang="en-US"/>
              <a:t> to run ad tags and request video advertisements</a:t>
            </a:r>
          </a:p>
          <a:p>
            <a:pPr>
              <a:buFont typeface="Courier New" panose="02070309020205020404" pitchFamily="49" charset="0"/>
              <a:buChar char="o"/>
            </a:pPr>
            <a:r>
              <a:rPr lang="en-US"/>
              <a:t>NodeJS</a:t>
            </a:r>
          </a:p>
        </p:txBody>
      </p:sp>
      <p:sp>
        <p:nvSpPr>
          <p:cNvPr id="20" name="Rectangle 1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C6A38737-8DA3-4712-B2DE-45023A3EB714}"/>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1530170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E1033-DE07-4E0A-83A3-15742FA9D967}"/>
              </a:ext>
            </a:extLst>
          </p:cNvPr>
          <p:cNvSpPr>
            <a:spLocks noGrp="1"/>
          </p:cNvSpPr>
          <p:nvPr>
            <p:ph type="title"/>
          </p:nvPr>
        </p:nvSpPr>
        <p:spPr>
          <a:xfrm>
            <a:off x="1097280" y="286603"/>
            <a:ext cx="10058400" cy="1450757"/>
          </a:xfrm>
        </p:spPr>
        <p:txBody>
          <a:bodyPr>
            <a:normAutofit/>
          </a:bodyPr>
          <a:lstStyle/>
          <a:p>
            <a:r>
              <a:rPr lang="en-US" dirty="0"/>
              <a:t>Key Behaviors</a:t>
            </a:r>
          </a:p>
        </p:txBody>
      </p:sp>
      <p:graphicFrame>
        <p:nvGraphicFramePr>
          <p:cNvPr id="5" name="Content Placeholder 2">
            <a:extLst>
              <a:ext uri="{FF2B5EF4-FFF2-40B4-BE49-F238E27FC236}">
                <a16:creationId xmlns:a16="http://schemas.microsoft.com/office/drawing/2014/main" id="{25023D99-21AE-4FB2-81DF-C7ADF0B34047}"/>
              </a:ext>
            </a:extLst>
          </p:cNvPr>
          <p:cNvGraphicFramePr>
            <a:graphicFrameLocks noGrp="1"/>
          </p:cNvGraphicFramePr>
          <p:nvPr>
            <p:ph idx="1"/>
            <p:extLst>
              <p:ext uri="{D42A27DB-BD31-4B8C-83A1-F6EECF244321}">
                <p14:modId xmlns:p14="http://schemas.microsoft.com/office/powerpoint/2010/main" val="337839002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1F145F7-0838-4B8D-85D5-0100854B49F9}"/>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745929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0">
            <a:extLst>
              <a:ext uri="{FF2B5EF4-FFF2-40B4-BE49-F238E27FC236}">
                <a16:creationId xmlns:a16="http://schemas.microsoft.com/office/drawing/2014/main" id="{3FD3CF24-D05A-4E8A-8D2C-0AB7CC0FD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D5AA5-7BEC-49A4-97D8-B0C02FE2EBBD}"/>
              </a:ext>
            </a:extLst>
          </p:cNvPr>
          <p:cNvSpPr>
            <a:spLocks noGrp="1"/>
          </p:cNvSpPr>
          <p:nvPr>
            <p:ph type="title"/>
          </p:nvPr>
        </p:nvSpPr>
        <p:spPr>
          <a:xfrm>
            <a:off x="4703577" y="634946"/>
            <a:ext cx="6846166" cy="1450757"/>
          </a:xfrm>
        </p:spPr>
        <p:txBody>
          <a:bodyPr>
            <a:normAutofit/>
          </a:bodyPr>
          <a:lstStyle/>
          <a:p>
            <a:pPr algn="ctr"/>
            <a:r>
              <a:rPr lang="en-US" dirty="0"/>
              <a:t>Avoidance of Fraud Detection</a:t>
            </a:r>
          </a:p>
        </p:txBody>
      </p:sp>
      <p:pic>
        <p:nvPicPr>
          <p:cNvPr id="6" name="Picture 5" descr="A screenshot of a cell phone screen with text&#10;&#10;Description automatically generated">
            <a:extLst>
              <a:ext uri="{FF2B5EF4-FFF2-40B4-BE49-F238E27FC236}">
                <a16:creationId xmlns:a16="http://schemas.microsoft.com/office/drawing/2014/main" id="{1E5FD383-7051-4CA4-AFB1-1EC0391CECE1}"/>
              </a:ext>
            </a:extLst>
          </p:cNvPr>
          <p:cNvPicPr>
            <a:picLocks noChangeAspect="1"/>
          </p:cNvPicPr>
          <p:nvPr/>
        </p:nvPicPr>
        <p:blipFill>
          <a:blip r:embed="rId2"/>
          <a:stretch>
            <a:fillRect/>
          </a:stretch>
        </p:blipFill>
        <p:spPr>
          <a:xfrm>
            <a:off x="717843" y="620721"/>
            <a:ext cx="3267889" cy="1583926"/>
          </a:xfrm>
          <a:prstGeom prst="rect">
            <a:avLst/>
          </a:prstGeom>
        </p:spPr>
      </p:pic>
      <p:cxnSp>
        <p:nvCxnSpPr>
          <p:cNvPr id="28" name="Straight Connector 12">
            <a:extLst>
              <a:ext uri="{FF2B5EF4-FFF2-40B4-BE49-F238E27FC236}">
                <a16:creationId xmlns:a16="http://schemas.microsoft.com/office/drawing/2014/main" id="{96330F87-AACB-40A7-B2EA-55C9CFEF4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9772"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creen shot of a computer&#10;&#10;Description automatically generated">
            <a:extLst>
              <a:ext uri="{FF2B5EF4-FFF2-40B4-BE49-F238E27FC236}">
                <a16:creationId xmlns:a16="http://schemas.microsoft.com/office/drawing/2014/main" id="{EBB942FB-A66A-4182-9ED5-D228812A449F}"/>
              </a:ext>
            </a:extLst>
          </p:cNvPr>
          <p:cNvPicPr>
            <a:picLocks noChangeAspect="1"/>
          </p:cNvPicPr>
          <p:nvPr/>
        </p:nvPicPr>
        <p:blipFill>
          <a:blip r:embed="rId3"/>
          <a:stretch>
            <a:fillRect/>
          </a:stretch>
        </p:blipFill>
        <p:spPr>
          <a:xfrm>
            <a:off x="783505" y="2349517"/>
            <a:ext cx="3121800" cy="1599923"/>
          </a:xfrm>
          <a:prstGeom prst="rect">
            <a:avLst/>
          </a:prstGeom>
        </p:spPr>
      </p:pic>
      <p:pic>
        <p:nvPicPr>
          <p:cNvPr id="5" name="Picture 4" descr="A close up of a screen&#10;&#10;Description automatically generated">
            <a:extLst>
              <a:ext uri="{FF2B5EF4-FFF2-40B4-BE49-F238E27FC236}">
                <a16:creationId xmlns:a16="http://schemas.microsoft.com/office/drawing/2014/main" id="{C0A61A64-2AD5-4A65-9A0D-ACDFD45403D2}"/>
              </a:ext>
            </a:extLst>
          </p:cNvPr>
          <p:cNvPicPr>
            <a:picLocks noChangeAspect="1"/>
          </p:cNvPicPr>
          <p:nvPr/>
        </p:nvPicPr>
        <p:blipFill>
          <a:blip r:embed="rId4"/>
          <a:stretch>
            <a:fillRect/>
          </a:stretch>
        </p:blipFill>
        <p:spPr>
          <a:xfrm>
            <a:off x="621064" y="4110309"/>
            <a:ext cx="3446682" cy="1214954"/>
          </a:xfrm>
          <a:prstGeom prst="rect">
            <a:avLst/>
          </a:prstGeom>
        </p:spPr>
      </p:pic>
      <p:sp>
        <p:nvSpPr>
          <p:cNvPr id="3" name="Content Placeholder 2">
            <a:extLst>
              <a:ext uri="{FF2B5EF4-FFF2-40B4-BE49-F238E27FC236}">
                <a16:creationId xmlns:a16="http://schemas.microsoft.com/office/drawing/2014/main" id="{55F2823E-0247-4DC8-BF7B-D8DA1B71D20F}"/>
              </a:ext>
            </a:extLst>
          </p:cNvPr>
          <p:cNvSpPr>
            <a:spLocks noGrp="1"/>
          </p:cNvSpPr>
          <p:nvPr>
            <p:ph idx="1"/>
          </p:nvPr>
        </p:nvSpPr>
        <p:spPr>
          <a:xfrm>
            <a:off x="4701747" y="2198914"/>
            <a:ext cx="6847996" cy="3670180"/>
          </a:xfrm>
        </p:spPr>
        <p:txBody>
          <a:bodyPr>
            <a:normAutofit/>
          </a:bodyPr>
          <a:lstStyle/>
          <a:p>
            <a:pPr>
              <a:buFont typeface="Courier New" panose="02070309020205020404" pitchFamily="49" charset="0"/>
              <a:buChar char="o"/>
            </a:pPr>
            <a:r>
              <a:rPr lang="en-US" dirty="0"/>
              <a:t>Screen object construction</a:t>
            </a:r>
          </a:p>
          <a:p>
            <a:pPr>
              <a:buFont typeface="Courier New" panose="02070309020205020404" pitchFamily="49" charset="0"/>
              <a:buChar char="o"/>
            </a:pPr>
            <a:r>
              <a:rPr lang="en-US" dirty="0"/>
              <a:t>Dynamic Code Patching</a:t>
            </a:r>
          </a:p>
          <a:p>
            <a:pPr>
              <a:buFont typeface="Courier New" panose="02070309020205020404" pitchFamily="49" charset="0"/>
              <a:buChar char="o"/>
            </a:pPr>
            <a:r>
              <a:rPr lang="en-US" dirty="0"/>
              <a:t>Spoofing Behaviors</a:t>
            </a:r>
          </a:p>
          <a:p>
            <a:pPr>
              <a:buFont typeface="Courier New" panose="02070309020205020404" pitchFamily="49" charset="0"/>
              <a:buChar char="o"/>
            </a:pPr>
            <a:r>
              <a:rPr lang="en-US" dirty="0"/>
              <a:t>Human Input Simulation</a:t>
            </a:r>
          </a:p>
          <a:p>
            <a:pPr>
              <a:buFont typeface="Courier New" panose="02070309020205020404" pitchFamily="49" charset="0"/>
              <a:buChar char="o"/>
            </a:pPr>
            <a:r>
              <a:rPr lang="en-US" dirty="0"/>
              <a:t>Forged IP Registration</a:t>
            </a:r>
          </a:p>
        </p:txBody>
      </p:sp>
      <p:sp>
        <p:nvSpPr>
          <p:cNvPr id="29" name="Rectangle 14">
            <a:extLst>
              <a:ext uri="{FF2B5EF4-FFF2-40B4-BE49-F238E27FC236}">
                <a16:creationId xmlns:a16="http://schemas.microsoft.com/office/drawing/2014/main" id="{55BC9725-B546-4B1F-B1BB-F6A61E244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6">
            <a:extLst>
              <a:ext uri="{FF2B5EF4-FFF2-40B4-BE49-F238E27FC236}">
                <a16:creationId xmlns:a16="http://schemas.microsoft.com/office/drawing/2014/main" id="{E69DB3CD-23E8-4507-AE0E-77E1E0A03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20871DB1-7358-4235-ACEE-E2453BEBAE28}"/>
              </a:ext>
            </a:extLst>
          </p:cNvPr>
          <p:cNvPicPr>
            <a:picLocks noChangeAspect="1"/>
          </p:cNvPicPr>
          <p:nvPr/>
        </p:nvPicPr>
        <p:blipFill>
          <a:blip r:embed="rId5"/>
          <a:stretch>
            <a:fillRect/>
          </a:stretch>
        </p:blipFill>
        <p:spPr>
          <a:xfrm>
            <a:off x="4234010" y="4897544"/>
            <a:ext cx="3762375" cy="800100"/>
          </a:xfrm>
          <a:prstGeom prst="rect">
            <a:avLst/>
          </a:prstGeom>
        </p:spPr>
      </p:pic>
      <p:pic>
        <p:nvPicPr>
          <p:cNvPr id="8" name="Picture 7">
            <a:extLst>
              <a:ext uri="{FF2B5EF4-FFF2-40B4-BE49-F238E27FC236}">
                <a16:creationId xmlns:a16="http://schemas.microsoft.com/office/drawing/2014/main" id="{357CFA4D-C2DA-43C6-928D-52986AF58598}"/>
              </a:ext>
            </a:extLst>
          </p:cNvPr>
          <p:cNvPicPr>
            <a:picLocks noChangeAspect="1"/>
          </p:cNvPicPr>
          <p:nvPr/>
        </p:nvPicPr>
        <p:blipFill>
          <a:blip r:embed="rId6"/>
          <a:stretch>
            <a:fillRect/>
          </a:stretch>
        </p:blipFill>
        <p:spPr>
          <a:xfrm>
            <a:off x="8313386" y="3097128"/>
            <a:ext cx="3257550" cy="2838450"/>
          </a:xfrm>
          <a:prstGeom prst="rect">
            <a:avLst/>
          </a:prstGeom>
        </p:spPr>
      </p:pic>
      <p:sp>
        <p:nvSpPr>
          <p:cNvPr id="14" name="TextBox 13">
            <a:extLst>
              <a:ext uri="{FF2B5EF4-FFF2-40B4-BE49-F238E27FC236}">
                <a16:creationId xmlns:a16="http://schemas.microsoft.com/office/drawing/2014/main" id="{01A3E035-2932-4C20-A2A5-735E724124B8}"/>
              </a:ext>
            </a:extLst>
          </p:cNvPr>
          <p:cNvSpPr txBox="1"/>
          <p:nvPr/>
        </p:nvSpPr>
        <p:spPr>
          <a:xfrm>
            <a:off x="1980545" y="6434024"/>
            <a:ext cx="8392933" cy="369332"/>
          </a:xfrm>
          <a:prstGeom prst="rect">
            <a:avLst/>
          </a:prstGeom>
          <a:noFill/>
        </p:spPr>
        <p:txBody>
          <a:bodyPr wrap="square" rtlCol="0">
            <a:spAutoFit/>
          </a:bodyPr>
          <a:lstStyle/>
          <a:p>
            <a:r>
              <a:rPr lang="en-US" dirty="0"/>
              <a:t>Source: https://cdn2.hubspot.net/hubfs/3400937/WO_Methbot_Operation_WP_01.pdf</a:t>
            </a:r>
          </a:p>
        </p:txBody>
      </p:sp>
    </p:spTree>
    <p:extLst>
      <p:ext uri="{BB962C8B-B14F-4D97-AF65-F5344CB8AC3E}">
        <p14:creationId xmlns:p14="http://schemas.microsoft.com/office/powerpoint/2010/main" val="3260959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A8085DD-8702-41C5-902C-64C09CAF4785}"/>
              </a:ext>
            </a:extLst>
          </p:cNvPr>
          <p:cNvSpPr>
            <a:spLocks noGrp="1"/>
          </p:cNvSpPr>
          <p:nvPr>
            <p:ph type="title"/>
          </p:nvPr>
        </p:nvSpPr>
        <p:spPr>
          <a:xfrm>
            <a:off x="1097280" y="758952"/>
            <a:ext cx="10058400" cy="2606035"/>
          </a:xfrm>
        </p:spPr>
        <p:txBody>
          <a:bodyPr vert="horz" lIns="91440" tIns="45720" rIns="91440" bIns="45720" rtlCol="0" anchor="b">
            <a:normAutofit/>
          </a:bodyPr>
          <a:lstStyle/>
          <a:p>
            <a:pPr algn="ctr"/>
            <a:r>
              <a:rPr lang="en-US" sz="8000" dirty="0">
                <a:solidFill>
                  <a:schemeClr val="tx1">
                    <a:lumMod val="85000"/>
                    <a:lumOff val="15000"/>
                  </a:schemeClr>
                </a:solidFill>
              </a:rPr>
              <a:t>Why Should We Be Concerned?</a:t>
            </a:r>
          </a:p>
        </p:txBody>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876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6E09AC3-40FC-4C36-8AF6-6006CEBEB06C}"/>
              </a:ext>
            </a:extLst>
          </p:cNvPr>
          <p:cNvSpPr>
            <a:spLocks noGrp="1"/>
          </p:cNvSpPr>
          <p:nvPr>
            <p:ph type="title"/>
          </p:nvPr>
        </p:nvSpPr>
        <p:spPr>
          <a:xfrm>
            <a:off x="1343464" y="5521568"/>
            <a:ext cx="2349305" cy="686738"/>
          </a:xfrm>
        </p:spPr>
        <p:txBody>
          <a:bodyPr/>
          <a:lstStyle/>
          <a:p>
            <a:r>
              <a:rPr lang="en-US" dirty="0"/>
              <a:t>PewDiePie?</a:t>
            </a:r>
          </a:p>
        </p:txBody>
      </p:sp>
      <p:pic>
        <p:nvPicPr>
          <p:cNvPr id="10" name="Content Placeholder 9">
            <a:extLst>
              <a:ext uri="{FF2B5EF4-FFF2-40B4-BE49-F238E27FC236}">
                <a16:creationId xmlns:a16="http://schemas.microsoft.com/office/drawing/2014/main" id="{42DCD7BC-F70E-4299-9B0F-9CBD42F32323}"/>
              </a:ext>
            </a:extLst>
          </p:cNvPr>
          <p:cNvPicPr>
            <a:picLocks noGrp="1" noChangeAspect="1"/>
          </p:cNvPicPr>
          <p:nvPr>
            <p:ph type="pic" idx="1"/>
          </p:nvPr>
        </p:nvPicPr>
        <p:blipFill rotWithShape="1">
          <a:blip r:embed="rId2"/>
          <a:srcRect l="-14753" t="-20514" r="-16826" b="-696"/>
          <a:stretch/>
        </p:blipFill>
        <p:spPr>
          <a:xfrm>
            <a:off x="15" y="-597877"/>
            <a:ext cx="12191985" cy="6119445"/>
          </a:xfrm>
          <a:prstGeom prst="rect">
            <a:avLst/>
          </a:prstGeom>
        </p:spPr>
      </p:pic>
      <p:sp>
        <p:nvSpPr>
          <p:cNvPr id="13" name="TextBox 12">
            <a:extLst>
              <a:ext uri="{FF2B5EF4-FFF2-40B4-BE49-F238E27FC236}">
                <a16:creationId xmlns:a16="http://schemas.microsoft.com/office/drawing/2014/main" id="{442E829A-323F-48D8-819C-BBD2F0BC7807}"/>
              </a:ext>
            </a:extLst>
          </p:cNvPr>
          <p:cNvSpPr txBox="1"/>
          <p:nvPr/>
        </p:nvSpPr>
        <p:spPr>
          <a:xfrm>
            <a:off x="662354" y="6310788"/>
            <a:ext cx="10867292" cy="369332"/>
          </a:xfrm>
          <a:prstGeom prst="rect">
            <a:avLst/>
          </a:prstGeom>
          <a:noFill/>
        </p:spPr>
        <p:txBody>
          <a:bodyPr wrap="square" rtlCol="0">
            <a:spAutoFit/>
          </a:bodyPr>
          <a:lstStyle/>
          <a:p>
            <a:r>
              <a:rPr lang="en-US" dirty="0"/>
              <a:t>Source: http://nymag.com/intelligencer/2018/12/why-pewdiepies-anti-semitic-youtube-jokes-dont-hurt-him.html</a:t>
            </a:r>
          </a:p>
        </p:txBody>
      </p:sp>
    </p:spTree>
    <p:extLst>
      <p:ext uri="{BB962C8B-B14F-4D97-AF65-F5344CB8AC3E}">
        <p14:creationId xmlns:p14="http://schemas.microsoft.com/office/powerpoint/2010/main" val="306766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4DBFAD-A211-45FE-8428-86AD797291E4}"/>
              </a:ext>
            </a:extLst>
          </p:cNvPr>
          <p:cNvSpPr>
            <a:spLocks noGrp="1"/>
          </p:cNvSpPr>
          <p:nvPr>
            <p:ph type="title"/>
          </p:nvPr>
        </p:nvSpPr>
        <p:spPr/>
        <p:txBody>
          <a:bodyPr/>
          <a:lstStyle/>
          <a:p>
            <a:r>
              <a:rPr lang="en-US" dirty="0"/>
              <a:t>We have reached an Inversion Point…</a:t>
            </a:r>
          </a:p>
        </p:txBody>
      </p:sp>
      <p:sp>
        <p:nvSpPr>
          <p:cNvPr id="6" name="Content Placeholder 5">
            <a:extLst>
              <a:ext uri="{FF2B5EF4-FFF2-40B4-BE49-F238E27FC236}">
                <a16:creationId xmlns:a16="http://schemas.microsoft.com/office/drawing/2014/main" id="{BB11B735-2C4C-4602-AA22-E87BABFFFE48}"/>
              </a:ext>
            </a:extLst>
          </p:cNvPr>
          <p:cNvSpPr>
            <a:spLocks noGrp="1"/>
          </p:cNvSpPr>
          <p:nvPr>
            <p:ph idx="1"/>
          </p:nvPr>
        </p:nvSpPr>
        <p:spPr/>
        <p:txBody>
          <a:bodyPr/>
          <a:lstStyle/>
          <a:p>
            <a:r>
              <a:rPr lang="en-US" dirty="0"/>
              <a:t>It is concerning to know that web traffic is highly saturated with botnet traffic. This is problematic due to machine learning algorithms that are used to detect fraudulent activity are being bypassed by this sophisticated types of botnet activity. </a:t>
            </a:r>
          </a:p>
          <a:p>
            <a:endParaRPr lang="en-US" dirty="0"/>
          </a:p>
          <a:p>
            <a:r>
              <a:rPr lang="en-US" dirty="0"/>
              <a:t>At some point, efforts to detect fraudulent activity would be difficult to determine the validity of content because machine learning would recognize both botnet traffic and human traffic as real or, even consider humans the outlier. </a:t>
            </a:r>
          </a:p>
          <a:p>
            <a:endParaRPr lang="en-US" dirty="0"/>
          </a:p>
          <a:p>
            <a:r>
              <a:rPr lang="en-US" dirty="0"/>
              <a:t>This is known as the hypothetical event called “The Inversion.”</a:t>
            </a:r>
          </a:p>
        </p:txBody>
      </p:sp>
      <p:sp>
        <p:nvSpPr>
          <p:cNvPr id="7" name="TextBox 6">
            <a:extLst>
              <a:ext uri="{FF2B5EF4-FFF2-40B4-BE49-F238E27FC236}">
                <a16:creationId xmlns:a16="http://schemas.microsoft.com/office/drawing/2014/main" id="{04F4346A-6587-4D77-A39C-73E626B14C6A}"/>
              </a:ext>
            </a:extLst>
          </p:cNvPr>
          <p:cNvSpPr txBox="1"/>
          <p:nvPr/>
        </p:nvSpPr>
        <p:spPr>
          <a:xfrm>
            <a:off x="1637968" y="6392850"/>
            <a:ext cx="8977023" cy="369332"/>
          </a:xfrm>
          <a:prstGeom prst="rect">
            <a:avLst/>
          </a:prstGeom>
          <a:noFill/>
        </p:spPr>
        <p:txBody>
          <a:bodyPr wrap="square" rtlCol="0">
            <a:spAutoFit/>
          </a:bodyPr>
          <a:lstStyle/>
          <a:p>
            <a:r>
              <a:rPr lang="en-US" dirty="0"/>
              <a:t>Source: http://nymag.com/intelligencer/2018/12/how-much-of-the-internet-is-fake.html</a:t>
            </a:r>
          </a:p>
        </p:txBody>
      </p:sp>
    </p:spTree>
    <p:extLst>
      <p:ext uri="{BB962C8B-B14F-4D97-AF65-F5344CB8AC3E}">
        <p14:creationId xmlns:p14="http://schemas.microsoft.com/office/powerpoint/2010/main" val="4286520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A9B1C5-DCC5-484C-86C3-986A3D52387D}"/>
              </a:ext>
            </a:extLst>
          </p:cNvPr>
          <p:cNvPicPr>
            <a:picLocks noChangeAspect="1"/>
          </p:cNvPicPr>
          <p:nvPr/>
        </p:nvPicPr>
        <p:blipFill rotWithShape="1">
          <a:blip r:embed="rId2"/>
          <a:srcRect l="535" t="3976" r="50411" b="4297"/>
          <a:stretch/>
        </p:blipFill>
        <p:spPr>
          <a:xfrm>
            <a:off x="1442301" y="603315"/>
            <a:ext cx="9772628" cy="5097546"/>
          </a:xfrm>
          <a:prstGeom prst="rect">
            <a:avLst/>
          </a:prstGeom>
        </p:spPr>
      </p:pic>
      <p:sp>
        <p:nvSpPr>
          <p:cNvPr id="5" name="TextBox 4">
            <a:extLst>
              <a:ext uri="{FF2B5EF4-FFF2-40B4-BE49-F238E27FC236}">
                <a16:creationId xmlns:a16="http://schemas.microsoft.com/office/drawing/2014/main" id="{9EFD1964-C65B-442F-9E40-81C9665800B8}"/>
              </a:ext>
            </a:extLst>
          </p:cNvPr>
          <p:cNvSpPr txBox="1"/>
          <p:nvPr/>
        </p:nvSpPr>
        <p:spPr>
          <a:xfrm>
            <a:off x="1838650" y="6402277"/>
            <a:ext cx="8514700" cy="369332"/>
          </a:xfrm>
          <a:prstGeom prst="rect">
            <a:avLst/>
          </a:prstGeom>
          <a:noFill/>
        </p:spPr>
        <p:txBody>
          <a:bodyPr wrap="square" rtlCol="0">
            <a:spAutoFit/>
          </a:bodyPr>
          <a:lstStyle/>
          <a:p>
            <a:r>
              <a:rPr lang="en-US" dirty="0"/>
              <a:t>Source: https://www.nytimes.com/2017/09/13/us/politics/russia-facebook-election.html</a:t>
            </a:r>
          </a:p>
        </p:txBody>
      </p:sp>
    </p:spTree>
    <p:extLst>
      <p:ext uri="{BB962C8B-B14F-4D97-AF65-F5344CB8AC3E}">
        <p14:creationId xmlns:p14="http://schemas.microsoft.com/office/powerpoint/2010/main" val="466162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FD1964-C65B-442F-9E40-81C9665800B8}"/>
              </a:ext>
            </a:extLst>
          </p:cNvPr>
          <p:cNvSpPr txBox="1"/>
          <p:nvPr/>
        </p:nvSpPr>
        <p:spPr>
          <a:xfrm>
            <a:off x="1838650" y="6402277"/>
            <a:ext cx="8514700" cy="369332"/>
          </a:xfrm>
          <a:prstGeom prst="rect">
            <a:avLst/>
          </a:prstGeom>
          <a:noFill/>
        </p:spPr>
        <p:txBody>
          <a:bodyPr wrap="square" rtlCol="0">
            <a:spAutoFit/>
          </a:bodyPr>
          <a:lstStyle/>
          <a:p>
            <a:r>
              <a:rPr lang="en-US" dirty="0"/>
              <a:t>Source: https://www.nytimes.com/2017/09/13/us/politics/russia-facebook-election.html</a:t>
            </a:r>
          </a:p>
        </p:txBody>
      </p:sp>
      <p:pic>
        <p:nvPicPr>
          <p:cNvPr id="2" name="Picture 1">
            <a:extLst>
              <a:ext uri="{FF2B5EF4-FFF2-40B4-BE49-F238E27FC236}">
                <a16:creationId xmlns:a16="http://schemas.microsoft.com/office/drawing/2014/main" id="{D0C655F6-6D35-43FA-B7C8-7C72F159851B}"/>
              </a:ext>
            </a:extLst>
          </p:cNvPr>
          <p:cNvPicPr>
            <a:picLocks noChangeAspect="1"/>
          </p:cNvPicPr>
          <p:nvPr/>
        </p:nvPicPr>
        <p:blipFill rotWithShape="1">
          <a:blip r:embed="rId2"/>
          <a:srcRect l="928" t="3333" r="50825" b="4571"/>
          <a:stretch/>
        </p:blipFill>
        <p:spPr>
          <a:xfrm>
            <a:off x="1246121" y="542951"/>
            <a:ext cx="9699758" cy="5207402"/>
          </a:xfrm>
          <a:prstGeom prst="rect">
            <a:avLst/>
          </a:prstGeom>
        </p:spPr>
      </p:pic>
    </p:spTree>
    <p:extLst>
      <p:ext uri="{BB962C8B-B14F-4D97-AF65-F5344CB8AC3E}">
        <p14:creationId xmlns:p14="http://schemas.microsoft.com/office/powerpoint/2010/main" val="2504335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FA07119-ACAC-4510-9795-0C9AE8E33336}"/>
              </a:ext>
            </a:extLst>
          </p:cNvPr>
          <p:cNvSpPr>
            <a:spLocks noGrp="1"/>
          </p:cNvSpPr>
          <p:nvPr>
            <p:ph idx="1"/>
          </p:nvPr>
        </p:nvSpPr>
        <p:spPr>
          <a:xfrm>
            <a:off x="1100051" y="5225240"/>
            <a:ext cx="10058400" cy="1143000"/>
          </a:xfrm>
        </p:spPr>
        <p:txBody>
          <a:bodyPr vert="horz" lIns="91440" tIns="45720" rIns="91440" bIns="45720" rtlCol="0">
            <a:normAutofit/>
          </a:bodyPr>
          <a:lstStyle/>
          <a:p>
            <a:pPr marL="0" indent="0">
              <a:buNone/>
            </a:pPr>
            <a:r>
              <a:rPr lang="en-US" sz="2400" cap="all" spc="200" dirty="0">
                <a:solidFill>
                  <a:srgbClr val="FFFFFF"/>
                </a:solidFill>
                <a:latin typeface="+mj-lt"/>
              </a:rPr>
              <a:t>JavaScript is bad. Botnets are bad.</a:t>
            </a:r>
          </a:p>
        </p:txBody>
      </p:sp>
      <p:sp>
        <p:nvSpPr>
          <p:cNvPr id="18" name="Rectangle 17">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B02D6F-775E-47E7-9A03-CBB663D29A02}"/>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a:solidFill>
                  <a:srgbClr val="FFFFFF"/>
                </a:solidFill>
              </a:rPr>
              <a:t>Closing Remarks</a:t>
            </a:r>
          </a:p>
        </p:txBody>
      </p:sp>
    </p:spTree>
    <p:extLst>
      <p:ext uri="{BB962C8B-B14F-4D97-AF65-F5344CB8AC3E}">
        <p14:creationId xmlns:p14="http://schemas.microsoft.com/office/powerpoint/2010/main" val="385896344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ot website confirmed">
            <a:extLst>
              <a:ext uri="{FF2B5EF4-FFF2-40B4-BE49-F238E27FC236}">
                <a16:creationId xmlns:a16="http://schemas.microsoft.com/office/drawing/2014/main" id="{BDC632B6-26A9-4B04-9BF3-DC81C1606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5358724-64D1-45D0-975C-0BEBDBE66CAB}"/>
              </a:ext>
            </a:extLst>
          </p:cNvPr>
          <p:cNvSpPr txBox="1"/>
          <p:nvPr/>
        </p:nvSpPr>
        <p:spPr>
          <a:xfrm>
            <a:off x="2578654" y="6383423"/>
            <a:ext cx="7034692" cy="369332"/>
          </a:xfrm>
          <a:prstGeom prst="rect">
            <a:avLst/>
          </a:prstGeom>
          <a:noFill/>
        </p:spPr>
        <p:txBody>
          <a:bodyPr wrap="square" rtlCol="0">
            <a:spAutoFit/>
          </a:bodyPr>
          <a:lstStyle/>
          <a:p>
            <a:r>
              <a:rPr lang="en-US" dirty="0"/>
              <a:t>Source: https://twitter.com/malcolmnance/status/891699369564438528</a:t>
            </a:r>
          </a:p>
        </p:txBody>
      </p:sp>
    </p:spTree>
    <p:extLst>
      <p:ext uri="{BB962C8B-B14F-4D97-AF65-F5344CB8AC3E}">
        <p14:creationId xmlns:p14="http://schemas.microsoft.com/office/powerpoint/2010/main" val="3401366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235EA0-FA34-46B6-A200-1B125E97D23E}"/>
              </a:ext>
            </a:extLst>
          </p:cNvPr>
          <p:cNvSpPr>
            <a:spLocks noGrp="1"/>
          </p:cNvSpPr>
          <p:nvPr>
            <p:ph idx="1"/>
          </p:nvPr>
        </p:nvSpPr>
        <p:spPr/>
        <p:txBody>
          <a:bodyPr>
            <a:normAutofit/>
          </a:bodyPr>
          <a:lstStyle/>
          <a:p>
            <a:r>
              <a:rPr lang="en-US" sz="3200" dirty="0"/>
              <a:t>“Studies generally suggest that, year after year, less than 60 percent of web traffic is human; some years, according to some researchers, a healthy majority of it is bot.” </a:t>
            </a:r>
          </a:p>
          <a:p>
            <a:r>
              <a:rPr lang="en-US" sz="3200" dirty="0"/>
              <a:t>- Max Read</a:t>
            </a:r>
          </a:p>
        </p:txBody>
      </p:sp>
      <p:sp>
        <p:nvSpPr>
          <p:cNvPr id="4" name="TextBox 3">
            <a:extLst>
              <a:ext uri="{FF2B5EF4-FFF2-40B4-BE49-F238E27FC236}">
                <a16:creationId xmlns:a16="http://schemas.microsoft.com/office/drawing/2014/main" id="{BE986432-1B8C-440D-AEDB-D15F81B1279E}"/>
              </a:ext>
            </a:extLst>
          </p:cNvPr>
          <p:cNvSpPr txBox="1"/>
          <p:nvPr/>
        </p:nvSpPr>
        <p:spPr>
          <a:xfrm>
            <a:off x="1637968" y="6392850"/>
            <a:ext cx="8977023" cy="369332"/>
          </a:xfrm>
          <a:prstGeom prst="rect">
            <a:avLst/>
          </a:prstGeom>
          <a:noFill/>
        </p:spPr>
        <p:txBody>
          <a:bodyPr wrap="square" rtlCol="0">
            <a:spAutoFit/>
          </a:bodyPr>
          <a:lstStyle/>
          <a:p>
            <a:r>
              <a:rPr lang="en-US" dirty="0"/>
              <a:t>Source: http://nymag.com/intelligencer/2018/12/how-much-of-the-internet-is-fake.html</a:t>
            </a:r>
          </a:p>
        </p:txBody>
      </p:sp>
    </p:spTree>
    <p:extLst>
      <p:ext uri="{BB962C8B-B14F-4D97-AF65-F5344CB8AC3E}">
        <p14:creationId xmlns:p14="http://schemas.microsoft.com/office/powerpoint/2010/main" val="1217000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AAF95E5-D195-4698-AFE0-1E7A54F2493D}"/>
              </a:ext>
            </a:extLst>
          </p:cNvPr>
          <p:cNvGrpSpPr/>
          <p:nvPr/>
        </p:nvGrpSpPr>
        <p:grpSpPr>
          <a:xfrm>
            <a:off x="1066800" y="2156127"/>
            <a:ext cx="10058399" cy="3785155"/>
            <a:chOff x="1066800" y="2156127"/>
            <a:chExt cx="10058399" cy="3785155"/>
          </a:xfrm>
        </p:grpSpPr>
        <p:sp>
          <p:nvSpPr>
            <p:cNvPr id="4" name="Rectangle: Rounded Corners 3">
              <a:extLst>
                <a:ext uri="{FF2B5EF4-FFF2-40B4-BE49-F238E27FC236}">
                  <a16:creationId xmlns:a16="http://schemas.microsoft.com/office/drawing/2014/main" id="{449CA39F-1A12-4590-A435-64FF3CD31F2B}"/>
                </a:ext>
              </a:extLst>
            </p:cNvPr>
            <p:cNvSpPr/>
            <p:nvPr/>
          </p:nvSpPr>
          <p:spPr>
            <a:xfrm>
              <a:off x="1066800" y="2156127"/>
              <a:ext cx="10058399" cy="108147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p:style>
        </p:sp>
        <p:sp>
          <p:nvSpPr>
            <p:cNvPr id="7" name="Rectangle 6" descr="Money">
              <a:extLst>
                <a:ext uri="{FF2B5EF4-FFF2-40B4-BE49-F238E27FC236}">
                  <a16:creationId xmlns:a16="http://schemas.microsoft.com/office/drawing/2014/main" id="{1581A1DC-0159-4589-A913-F2CF754E5525}"/>
                </a:ext>
              </a:extLst>
            </p:cNvPr>
            <p:cNvSpPr/>
            <p:nvPr/>
          </p:nvSpPr>
          <p:spPr>
            <a:xfrm>
              <a:off x="1393945" y="2399458"/>
              <a:ext cx="594810" cy="59481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43A36CB2-B87C-4A9D-AF3D-2B480A03554D}"/>
                </a:ext>
              </a:extLst>
            </p:cNvPr>
            <p:cNvSpPr/>
            <p:nvPr/>
          </p:nvSpPr>
          <p:spPr>
            <a:xfrm>
              <a:off x="2315901" y="2156127"/>
              <a:ext cx="8809298" cy="1081473"/>
            </a:xfrm>
            <a:custGeom>
              <a:avLst/>
              <a:gdLst>
                <a:gd name="connsiteX0" fmla="*/ 0 w 8809298"/>
                <a:gd name="connsiteY0" fmla="*/ 0 h 1081473"/>
                <a:gd name="connsiteX1" fmla="*/ 8809298 w 8809298"/>
                <a:gd name="connsiteY1" fmla="*/ 0 h 1081473"/>
                <a:gd name="connsiteX2" fmla="*/ 8809298 w 8809298"/>
                <a:gd name="connsiteY2" fmla="*/ 1081473 h 1081473"/>
                <a:gd name="connsiteX3" fmla="*/ 0 w 8809298"/>
                <a:gd name="connsiteY3" fmla="*/ 1081473 h 1081473"/>
                <a:gd name="connsiteX4" fmla="*/ 0 w 88092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9298" h="1081473">
                  <a:moveTo>
                    <a:pt x="0" y="0"/>
                  </a:moveTo>
                  <a:lnTo>
                    <a:pt x="8809298" y="0"/>
                  </a:lnTo>
                  <a:lnTo>
                    <a:pt x="88092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dirty="0"/>
                <a:t>In late 2018, Digital ad fraud was recorded by the Justice Department in excess of $36 million dollars of damages due to 3ve technology and </a:t>
              </a:r>
              <a:r>
                <a:rPr lang="en-US" sz="2000" kern="1200" dirty="0" err="1"/>
                <a:t>Methbot</a:t>
              </a:r>
              <a:r>
                <a:rPr lang="en-US" sz="2000" kern="1200" dirty="0"/>
                <a:t> as the culprits.</a:t>
              </a:r>
            </a:p>
          </p:txBody>
        </p:sp>
        <p:sp>
          <p:nvSpPr>
            <p:cNvPr id="9" name="Rectangle: Rounded Corners 8">
              <a:extLst>
                <a:ext uri="{FF2B5EF4-FFF2-40B4-BE49-F238E27FC236}">
                  <a16:creationId xmlns:a16="http://schemas.microsoft.com/office/drawing/2014/main" id="{7BB1D1F1-77D5-418C-A0C7-0EACBABB3DF3}"/>
                </a:ext>
              </a:extLst>
            </p:cNvPr>
            <p:cNvSpPr/>
            <p:nvPr/>
          </p:nvSpPr>
          <p:spPr>
            <a:xfrm>
              <a:off x="1066800" y="3507968"/>
              <a:ext cx="10058399" cy="1081473"/>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p:style>
        </p:sp>
        <p:sp>
          <p:nvSpPr>
            <p:cNvPr id="10" name="Rectangle 9" descr="Car">
              <a:extLst>
                <a:ext uri="{FF2B5EF4-FFF2-40B4-BE49-F238E27FC236}">
                  <a16:creationId xmlns:a16="http://schemas.microsoft.com/office/drawing/2014/main" id="{871F3653-5876-476E-BC9D-17D4CFBB0BD4}"/>
                </a:ext>
              </a:extLst>
            </p:cNvPr>
            <p:cNvSpPr/>
            <p:nvPr/>
          </p:nvSpPr>
          <p:spPr>
            <a:xfrm>
              <a:off x="1393945" y="3751299"/>
              <a:ext cx="594810" cy="59481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1" name="Freeform: Shape 10">
              <a:extLst>
                <a:ext uri="{FF2B5EF4-FFF2-40B4-BE49-F238E27FC236}">
                  <a16:creationId xmlns:a16="http://schemas.microsoft.com/office/drawing/2014/main" id="{74F55479-71EA-4364-97D8-CDB5CB4E90F0}"/>
                </a:ext>
              </a:extLst>
            </p:cNvPr>
            <p:cNvSpPr/>
            <p:nvPr/>
          </p:nvSpPr>
          <p:spPr>
            <a:xfrm>
              <a:off x="2315901" y="3507968"/>
              <a:ext cx="8809298" cy="1081473"/>
            </a:xfrm>
            <a:custGeom>
              <a:avLst/>
              <a:gdLst>
                <a:gd name="connsiteX0" fmla="*/ 0 w 8809298"/>
                <a:gd name="connsiteY0" fmla="*/ 0 h 1081473"/>
                <a:gd name="connsiteX1" fmla="*/ 8809298 w 8809298"/>
                <a:gd name="connsiteY1" fmla="*/ 0 h 1081473"/>
                <a:gd name="connsiteX2" fmla="*/ 8809298 w 8809298"/>
                <a:gd name="connsiteY2" fmla="*/ 1081473 h 1081473"/>
                <a:gd name="connsiteX3" fmla="*/ 0 w 8809298"/>
                <a:gd name="connsiteY3" fmla="*/ 1081473 h 1081473"/>
                <a:gd name="connsiteX4" fmla="*/ 0 w 880929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9298" h="1081473">
                  <a:moveTo>
                    <a:pt x="0" y="0"/>
                  </a:moveTo>
                  <a:lnTo>
                    <a:pt x="8809298" y="0"/>
                  </a:lnTo>
                  <a:lnTo>
                    <a:pt x="880929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dirty="0"/>
                <a:t>Traffic was spoofed to appear that websites running ads were receiving “real” data by both 3ve and </a:t>
              </a:r>
              <a:r>
                <a:rPr lang="en-US" sz="2000" kern="1200" dirty="0" err="1"/>
                <a:t>Methbot</a:t>
              </a:r>
              <a:r>
                <a:rPr lang="en-US" sz="2000" kern="1200" dirty="0"/>
                <a:t> botnets.</a:t>
              </a:r>
            </a:p>
          </p:txBody>
        </p:sp>
        <p:sp>
          <p:nvSpPr>
            <p:cNvPr id="12" name="Rectangle: Rounded Corners 11">
              <a:extLst>
                <a:ext uri="{FF2B5EF4-FFF2-40B4-BE49-F238E27FC236}">
                  <a16:creationId xmlns:a16="http://schemas.microsoft.com/office/drawing/2014/main" id="{87C90439-A62C-4478-845C-16B8F47EF440}"/>
                </a:ext>
              </a:extLst>
            </p:cNvPr>
            <p:cNvSpPr/>
            <p:nvPr/>
          </p:nvSpPr>
          <p:spPr>
            <a:xfrm flipH="1" flipV="1">
              <a:off x="5075073" y="5130167"/>
              <a:ext cx="838468" cy="540758"/>
            </a:xfrm>
            <a:prstGeom prst="roundRect">
              <a:avLst>
                <a:gd name="adj" fmla="val 10000"/>
              </a:avLst>
            </a:prstGeom>
            <a:noFill/>
          </p:spPr>
          <p:style>
            <a:lnRef idx="0">
              <a:schemeClr val="lt1">
                <a:alpha val="0"/>
                <a:hueOff val="0"/>
                <a:satOff val="0"/>
                <a:lumOff val="0"/>
                <a:alphaOff val="0"/>
              </a:schemeClr>
            </a:lnRef>
            <a:fillRef idx="1">
              <a:scrgbClr r="0" g="0" b="0"/>
            </a:fillRef>
            <a:effectRef idx="2">
              <a:schemeClr val="accent4">
                <a:hueOff val="0"/>
                <a:satOff val="0"/>
                <a:lumOff val="0"/>
                <a:alphaOff val="0"/>
              </a:schemeClr>
            </a:effectRef>
            <a:fontRef idx="minor"/>
          </p:style>
        </p:sp>
        <p:sp>
          <p:nvSpPr>
            <p:cNvPr id="14" name="Freeform: Shape 13">
              <a:extLst>
                <a:ext uri="{FF2B5EF4-FFF2-40B4-BE49-F238E27FC236}">
                  <a16:creationId xmlns:a16="http://schemas.microsoft.com/office/drawing/2014/main" id="{AC9B80DF-5880-43F0-B585-3D195E369C7F}"/>
                </a:ext>
              </a:extLst>
            </p:cNvPr>
            <p:cNvSpPr/>
            <p:nvPr/>
          </p:nvSpPr>
          <p:spPr>
            <a:xfrm>
              <a:off x="1714209" y="4859809"/>
              <a:ext cx="4526280" cy="1081473"/>
            </a:xfrm>
            <a:custGeom>
              <a:avLst/>
              <a:gdLst>
                <a:gd name="connsiteX0" fmla="*/ 0 w 4526280"/>
                <a:gd name="connsiteY0" fmla="*/ 0 h 1081473"/>
                <a:gd name="connsiteX1" fmla="*/ 4526280 w 4526280"/>
                <a:gd name="connsiteY1" fmla="*/ 0 h 1081473"/>
                <a:gd name="connsiteX2" fmla="*/ 4526280 w 4526280"/>
                <a:gd name="connsiteY2" fmla="*/ 1081473 h 1081473"/>
                <a:gd name="connsiteX3" fmla="*/ 0 w 4526280"/>
                <a:gd name="connsiteY3" fmla="*/ 1081473 h 1081473"/>
                <a:gd name="connsiteX4" fmla="*/ 0 w 4526280"/>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6280" h="1081473">
                  <a:moveTo>
                    <a:pt x="0" y="0"/>
                  </a:moveTo>
                  <a:lnTo>
                    <a:pt x="4526280" y="0"/>
                  </a:lnTo>
                  <a:lnTo>
                    <a:pt x="4526280"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14456" tIns="114456" rIns="114456" bIns="114456" numCol="1" spcCol="1270" anchor="ctr" anchorCtr="0">
              <a:noAutofit/>
            </a:bodyPr>
            <a:lstStyle/>
            <a:p>
              <a:pPr marL="0" lvl="0" indent="0" algn="l" defTabSz="889000">
                <a:lnSpc>
                  <a:spcPct val="90000"/>
                </a:lnSpc>
                <a:spcBef>
                  <a:spcPct val="0"/>
                </a:spcBef>
                <a:spcAft>
                  <a:spcPct val="35000"/>
                </a:spcAft>
                <a:buNone/>
              </a:pPr>
              <a:r>
                <a:rPr lang="en-US" sz="2000" kern="1200" dirty="0"/>
                <a:t>The type of traffic includes:</a:t>
              </a:r>
            </a:p>
          </p:txBody>
        </p:sp>
        <p:sp>
          <p:nvSpPr>
            <p:cNvPr id="15" name="Freeform: Shape 14">
              <a:extLst>
                <a:ext uri="{FF2B5EF4-FFF2-40B4-BE49-F238E27FC236}">
                  <a16:creationId xmlns:a16="http://schemas.microsoft.com/office/drawing/2014/main" id="{150A3B52-5A0B-4925-AC56-D32DFCD6EBA2}"/>
                </a:ext>
              </a:extLst>
            </p:cNvPr>
            <p:cNvSpPr/>
            <p:nvPr/>
          </p:nvSpPr>
          <p:spPr>
            <a:xfrm>
              <a:off x="6240489" y="4859809"/>
              <a:ext cx="4283018" cy="1081473"/>
            </a:xfrm>
            <a:custGeom>
              <a:avLst/>
              <a:gdLst>
                <a:gd name="connsiteX0" fmla="*/ 0 w 4283018"/>
                <a:gd name="connsiteY0" fmla="*/ 0 h 1081473"/>
                <a:gd name="connsiteX1" fmla="*/ 4283018 w 4283018"/>
                <a:gd name="connsiteY1" fmla="*/ 0 h 1081473"/>
                <a:gd name="connsiteX2" fmla="*/ 4283018 w 4283018"/>
                <a:gd name="connsiteY2" fmla="*/ 1081473 h 1081473"/>
                <a:gd name="connsiteX3" fmla="*/ 0 w 4283018"/>
                <a:gd name="connsiteY3" fmla="*/ 1081473 h 1081473"/>
                <a:gd name="connsiteX4" fmla="*/ 0 w 4283018"/>
                <a:gd name="connsiteY4" fmla="*/ 0 h 108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3018" h="1081473">
                  <a:moveTo>
                    <a:pt x="0" y="0"/>
                  </a:moveTo>
                  <a:lnTo>
                    <a:pt x="4283018" y="0"/>
                  </a:lnTo>
                  <a:lnTo>
                    <a:pt x="4283018" y="1081473"/>
                  </a:lnTo>
                  <a:lnTo>
                    <a:pt x="0" y="108147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14456" tIns="114456" rIns="114456" bIns="114456" numCol="1" spcCol="1270" anchor="ctr" anchorCtr="0">
              <a:noAutofit/>
            </a:bodyPr>
            <a:lstStyle/>
            <a:p>
              <a:pPr marL="0" lvl="0" indent="0" algn="l" defTabSz="577850">
                <a:lnSpc>
                  <a:spcPct val="90000"/>
                </a:lnSpc>
                <a:spcBef>
                  <a:spcPct val="0"/>
                </a:spcBef>
                <a:spcAft>
                  <a:spcPct val="35000"/>
                </a:spcAft>
                <a:buNone/>
              </a:pPr>
              <a:r>
                <a:rPr lang="en-US" sz="1300" kern="1200" dirty="0"/>
                <a:t>Fake clicks</a:t>
              </a:r>
            </a:p>
            <a:p>
              <a:pPr marL="0" lvl="0" indent="0" algn="l" defTabSz="577850">
                <a:lnSpc>
                  <a:spcPct val="90000"/>
                </a:lnSpc>
                <a:spcBef>
                  <a:spcPct val="0"/>
                </a:spcBef>
                <a:spcAft>
                  <a:spcPct val="35000"/>
                </a:spcAft>
                <a:buNone/>
              </a:pPr>
              <a:r>
                <a:rPr lang="en-US" sz="1300" kern="1200" dirty="0"/>
                <a:t>Mouse movements</a:t>
              </a:r>
            </a:p>
            <a:p>
              <a:pPr marL="0" lvl="0" indent="0" algn="l" defTabSz="577850">
                <a:lnSpc>
                  <a:spcPct val="90000"/>
                </a:lnSpc>
                <a:spcBef>
                  <a:spcPct val="0"/>
                </a:spcBef>
                <a:spcAft>
                  <a:spcPct val="35000"/>
                </a:spcAft>
                <a:buNone/>
              </a:pPr>
              <a:r>
                <a:rPr lang="en-US" sz="1300" kern="1200" dirty="0"/>
                <a:t>Social network login information appear to be a real user</a:t>
              </a:r>
            </a:p>
          </p:txBody>
        </p:sp>
      </p:grpSp>
      <p:sp>
        <p:nvSpPr>
          <p:cNvPr id="2" name="Title 1">
            <a:extLst>
              <a:ext uri="{FF2B5EF4-FFF2-40B4-BE49-F238E27FC236}">
                <a16:creationId xmlns:a16="http://schemas.microsoft.com/office/drawing/2014/main" id="{F11469AA-DE09-4CAB-B69E-3455AAFE8410}"/>
              </a:ext>
            </a:extLst>
          </p:cNvPr>
          <p:cNvSpPr>
            <a:spLocks noGrp="1"/>
          </p:cNvSpPr>
          <p:nvPr>
            <p:ph type="title"/>
          </p:nvPr>
        </p:nvSpPr>
        <p:spPr>
          <a:xfrm>
            <a:off x="1097280" y="286603"/>
            <a:ext cx="10058400" cy="1450757"/>
          </a:xfrm>
        </p:spPr>
        <p:txBody>
          <a:bodyPr>
            <a:normAutofit/>
          </a:bodyPr>
          <a:lstStyle/>
          <a:p>
            <a:r>
              <a:rPr lang="en-US" dirty="0"/>
              <a:t>Is the Internet only </a:t>
            </a:r>
            <a:r>
              <a:rPr lang="en-US" dirty="0" err="1"/>
              <a:t>BotNets</a:t>
            </a:r>
            <a:r>
              <a:rPr lang="en-US" dirty="0"/>
              <a:t>?</a:t>
            </a:r>
          </a:p>
        </p:txBody>
      </p:sp>
      <p:sp>
        <p:nvSpPr>
          <p:cNvPr id="6" name="TextBox 5">
            <a:extLst>
              <a:ext uri="{FF2B5EF4-FFF2-40B4-BE49-F238E27FC236}">
                <a16:creationId xmlns:a16="http://schemas.microsoft.com/office/drawing/2014/main" id="{B70D1A7E-11E4-4ED5-9632-AA1E8E8676EC}"/>
              </a:ext>
            </a:extLst>
          </p:cNvPr>
          <p:cNvSpPr txBox="1"/>
          <p:nvPr/>
        </p:nvSpPr>
        <p:spPr>
          <a:xfrm>
            <a:off x="1637968" y="6392850"/>
            <a:ext cx="8977023" cy="369332"/>
          </a:xfrm>
          <a:prstGeom prst="rect">
            <a:avLst/>
          </a:prstGeom>
          <a:noFill/>
        </p:spPr>
        <p:txBody>
          <a:bodyPr wrap="square" rtlCol="0">
            <a:spAutoFit/>
          </a:bodyPr>
          <a:lstStyle/>
          <a:p>
            <a:r>
              <a:rPr lang="en-US" dirty="0"/>
              <a:t>Source: http://nymag.com/intelligencer/2018/12/how-much-of-the-internet-is-fake.html</a:t>
            </a:r>
          </a:p>
        </p:txBody>
      </p:sp>
    </p:spTree>
    <p:extLst>
      <p:ext uri="{BB962C8B-B14F-4D97-AF65-F5344CB8AC3E}">
        <p14:creationId xmlns:p14="http://schemas.microsoft.com/office/powerpoint/2010/main" val="2946335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A8085DD-8702-41C5-902C-64C09CAF4785}"/>
              </a:ext>
            </a:extLst>
          </p:cNvPr>
          <p:cNvSpPr>
            <a:spLocks noGrp="1"/>
          </p:cNvSpPr>
          <p:nvPr>
            <p:ph type="title"/>
          </p:nvPr>
        </p:nvSpPr>
        <p:spPr>
          <a:xfrm>
            <a:off x="1097280" y="758952"/>
            <a:ext cx="10058400" cy="2606035"/>
          </a:xfrm>
        </p:spPr>
        <p:txBody>
          <a:bodyPr vert="horz" lIns="91440" tIns="45720" rIns="91440" bIns="45720" rtlCol="0" anchor="b">
            <a:normAutofit/>
          </a:bodyPr>
          <a:lstStyle/>
          <a:p>
            <a:pPr algn="ctr"/>
            <a:r>
              <a:rPr lang="en-US" sz="8000" dirty="0">
                <a:solidFill>
                  <a:schemeClr val="tx1">
                    <a:lumMod val="85000"/>
                    <a:lumOff val="15000"/>
                  </a:schemeClr>
                </a:solidFill>
              </a:rPr>
              <a:t>3ve Technology</a:t>
            </a:r>
          </a:p>
        </p:txBody>
      </p:sp>
      <p:sp>
        <p:nvSpPr>
          <p:cNvPr id="19" name="Rectangle 18">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468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839575-1B5E-487C-9E5F-37A8B2F71931}"/>
              </a:ext>
            </a:extLst>
          </p:cNvPr>
          <p:cNvSpPr>
            <a:spLocks noGrp="1"/>
          </p:cNvSpPr>
          <p:nvPr>
            <p:ph type="title"/>
          </p:nvPr>
        </p:nvSpPr>
        <p:spPr/>
        <p:txBody>
          <a:bodyPr/>
          <a:lstStyle/>
          <a:p>
            <a:r>
              <a:rPr lang="en-US" dirty="0"/>
              <a:t>What is 3ve technology?</a:t>
            </a:r>
          </a:p>
        </p:txBody>
      </p:sp>
      <p:sp>
        <p:nvSpPr>
          <p:cNvPr id="6" name="Content Placeholder 5">
            <a:extLst>
              <a:ext uri="{FF2B5EF4-FFF2-40B4-BE49-F238E27FC236}">
                <a16:creationId xmlns:a16="http://schemas.microsoft.com/office/drawing/2014/main" id="{8F37E2F2-4AC2-4000-8BD7-23F6A3F68D61}"/>
              </a:ext>
            </a:extLst>
          </p:cNvPr>
          <p:cNvSpPr>
            <a:spLocks noGrp="1"/>
          </p:cNvSpPr>
          <p:nvPr>
            <p:ph idx="1"/>
          </p:nvPr>
        </p:nvSpPr>
        <p:spPr/>
        <p:txBody>
          <a:bodyPr/>
          <a:lstStyle/>
          <a:p>
            <a:pPr marL="0" indent="0">
              <a:buNone/>
            </a:pPr>
            <a:r>
              <a:rPr lang="en-US" dirty="0"/>
              <a:t>“3ve (pronounced “Eve”) was a global, complex family of online fraud operations, each designed to evade detection.” – White Ops</a:t>
            </a:r>
          </a:p>
        </p:txBody>
      </p:sp>
      <p:sp>
        <p:nvSpPr>
          <p:cNvPr id="7" name="TextBox 6">
            <a:extLst>
              <a:ext uri="{FF2B5EF4-FFF2-40B4-BE49-F238E27FC236}">
                <a16:creationId xmlns:a16="http://schemas.microsoft.com/office/drawing/2014/main" id="{2AD0DDEC-AAB8-43F0-A23C-4C0177799B7E}"/>
              </a:ext>
            </a:extLst>
          </p:cNvPr>
          <p:cNvSpPr txBox="1"/>
          <p:nvPr/>
        </p:nvSpPr>
        <p:spPr>
          <a:xfrm>
            <a:off x="4100222" y="6386731"/>
            <a:ext cx="3991555" cy="369332"/>
          </a:xfrm>
          <a:prstGeom prst="rect">
            <a:avLst/>
          </a:prstGeom>
          <a:noFill/>
        </p:spPr>
        <p:txBody>
          <a:bodyPr wrap="square" rtlCol="0">
            <a:spAutoFit/>
          </a:bodyPr>
          <a:lstStyle/>
          <a:p>
            <a:r>
              <a:rPr lang="en-US" dirty="0"/>
              <a:t>Source: https://www.whiteops.com/3ve</a:t>
            </a:r>
          </a:p>
        </p:txBody>
      </p:sp>
      <p:pic>
        <p:nvPicPr>
          <p:cNvPr id="8" name="Online Media 7">
            <a:hlinkClick r:id="" action="ppaction://media"/>
            <a:extLst>
              <a:ext uri="{FF2B5EF4-FFF2-40B4-BE49-F238E27FC236}">
                <a16:creationId xmlns:a16="http://schemas.microsoft.com/office/drawing/2014/main" id="{5C4F4E63-A30C-4F99-BAD3-B1B5893843BA}"/>
              </a:ext>
            </a:extLst>
          </p:cNvPr>
          <p:cNvPicPr>
            <a:picLocks noRot="1" noChangeAspect="1"/>
          </p:cNvPicPr>
          <p:nvPr>
            <a:videoFile r:link="rId1"/>
          </p:nvPr>
        </p:nvPicPr>
        <p:blipFill>
          <a:blip r:embed="rId3"/>
          <a:stretch>
            <a:fillRect/>
          </a:stretch>
        </p:blipFill>
        <p:spPr>
          <a:xfrm>
            <a:off x="3809999" y="2834888"/>
            <a:ext cx="4572000" cy="2571750"/>
          </a:xfrm>
          <a:prstGeom prst="rect">
            <a:avLst/>
          </a:prstGeom>
        </p:spPr>
      </p:pic>
    </p:spTree>
    <p:extLst>
      <p:ext uri="{BB962C8B-B14F-4D97-AF65-F5344CB8AC3E}">
        <p14:creationId xmlns:p14="http://schemas.microsoft.com/office/powerpoint/2010/main" val="200025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7A771-09AA-47B0-AA61-7CDD22F7A388}"/>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4800" dirty="0">
                <a:solidFill>
                  <a:schemeClr val="tx1">
                    <a:lumMod val="75000"/>
                    <a:lumOff val="25000"/>
                  </a:schemeClr>
                </a:solidFill>
              </a:rPr>
              <a:t>Effects of 3ve</a:t>
            </a:r>
          </a:p>
        </p:txBody>
      </p:sp>
      <p:pic>
        <p:nvPicPr>
          <p:cNvPr id="5" name="Picture 4">
            <a:extLst>
              <a:ext uri="{FF2B5EF4-FFF2-40B4-BE49-F238E27FC236}">
                <a16:creationId xmlns:a16="http://schemas.microsoft.com/office/drawing/2014/main" id="{C864A9F1-40FD-41E0-8FB1-3B2CDF51CCE0}"/>
              </a:ext>
            </a:extLst>
          </p:cNvPr>
          <p:cNvPicPr>
            <a:picLocks noChangeAspect="1"/>
          </p:cNvPicPr>
          <p:nvPr/>
        </p:nvPicPr>
        <p:blipFill rotWithShape="1">
          <a:blip r:embed="rId2"/>
          <a:srcRect l="1" t="172" r="3" b="-6569"/>
          <a:stretch/>
        </p:blipFill>
        <p:spPr>
          <a:xfrm>
            <a:off x="605055" y="128033"/>
            <a:ext cx="6616718" cy="6404729"/>
          </a:xfrm>
          <a:prstGeom prst="rect">
            <a:avLst/>
          </a:prstGeom>
        </p:spPr>
      </p:pic>
      <p:cxnSp>
        <p:nvCxnSpPr>
          <p:cNvPr id="31" name="Straight Connector 30">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15920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EA7C2-BA5D-4285-85E2-289FC5912DF3}"/>
              </a:ext>
            </a:extLst>
          </p:cNvPr>
          <p:cNvPicPr>
            <a:picLocks noChangeAspect="1"/>
          </p:cNvPicPr>
          <p:nvPr/>
        </p:nvPicPr>
        <p:blipFill>
          <a:blip r:embed="rId2"/>
          <a:stretch>
            <a:fillRect/>
          </a:stretch>
        </p:blipFill>
        <p:spPr>
          <a:xfrm>
            <a:off x="1890006" y="704850"/>
            <a:ext cx="8411988" cy="5448300"/>
          </a:xfrm>
          <a:prstGeom prst="rect">
            <a:avLst/>
          </a:prstGeom>
        </p:spPr>
      </p:pic>
      <p:sp>
        <p:nvSpPr>
          <p:cNvPr id="5" name="TextBox 4">
            <a:extLst>
              <a:ext uri="{FF2B5EF4-FFF2-40B4-BE49-F238E27FC236}">
                <a16:creationId xmlns:a16="http://schemas.microsoft.com/office/drawing/2014/main" id="{ABB5E026-DE71-46FC-BF5A-EB29C3425442}"/>
              </a:ext>
            </a:extLst>
          </p:cNvPr>
          <p:cNvSpPr txBox="1"/>
          <p:nvPr/>
        </p:nvSpPr>
        <p:spPr>
          <a:xfrm>
            <a:off x="1077797" y="6355427"/>
            <a:ext cx="10338062" cy="369332"/>
          </a:xfrm>
          <a:prstGeom prst="rect">
            <a:avLst/>
          </a:prstGeom>
          <a:noFill/>
        </p:spPr>
        <p:txBody>
          <a:bodyPr wrap="square" rtlCol="0">
            <a:spAutoFit/>
          </a:bodyPr>
          <a:lstStyle/>
          <a:p>
            <a:r>
              <a:rPr lang="en-US" dirty="0"/>
              <a:t>Source: https://services.google.com/fh/files/blogs/3ve_google_whiteops_whitepaper_final_nov_2018.pdf</a:t>
            </a:r>
          </a:p>
        </p:txBody>
      </p:sp>
    </p:spTree>
    <p:extLst>
      <p:ext uri="{BB962C8B-B14F-4D97-AF65-F5344CB8AC3E}">
        <p14:creationId xmlns:p14="http://schemas.microsoft.com/office/powerpoint/2010/main" val="88608153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otalTime>100</TotalTime>
  <Words>942</Words>
  <Application>Microsoft Office PowerPoint</Application>
  <PresentationFormat>Widescreen</PresentationFormat>
  <Paragraphs>79</Paragraphs>
  <Slides>29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Courier New</vt:lpstr>
      <vt:lpstr>Retrospect</vt:lpstr>
      <vt:lpstr>How Much of the Internet Is Fake? Turns out a Lot, Actually.</vt:lpstr>
      <vt:lpstr>PowerPoint Presentation</vt:lpstr>
      <vt:lpstr>PowerPoint Presentation</vt:lpstr>
      <vt:lpstr>PowerPoint Presentation</vt:lpstr>
      <vt:lpstr>Is the Internet only BotNets?</vt:lpstr>
      <vt:lpstr>3ve Technology</vt:lpstr>
      <vt:lpstr>What is 3ve technology?</vt:lpstr>
      <vt:lpstr>Effects of 3ve</vt:lpstr>
      <vt:lpstr>PowerPoint Presentation</vt:lpstr>
      <vt:lpstr>PowerPoint Presentation</vt:lpstr>
      <vt:lpstr>PowerPoint Presentation</vt:lpstr>
      <vt:lpstr>PowerPoint Presentation</vt:lpstr>
      <vt:lpstr>PowerPoint Presentation</vt:lpstr>
      <vt:lpstr>Fake website?</vt:lpstr>
      <vt:lpstr>3v2 infected computer operations</vt:lpstr>
      <vt:lpstr>Area of infiltration for 3v2</vt:lpstr>
      <vt:lpstr>Methbot</vt:lpstr>
      <vt:lpstr>Effects of Methbot</vt:lpstr>
      <vt:lpstr>The Methbot Bot Farm</vt:lpstr>
      <vt:lpstr>Heatmap Distribution of Methbot in Comparison to traditional Botnets</vt:lpstr>
      <vt:lpstr>Characteristics of Methbot</vt:lpstr>
      <vt:lpstr>Key Behaviors</vt:lpstr>
      <vt:lpstr>Avoidance of Fraud Detection</vt:lpstr>
      <vt:lpstr>Why Should We Be Concerned?</vt:lpstr>
      <vt:lpstr>PewDiePie?</vt:lpstr>
      <vt:lpstr>We have reached an Inversion Point…</vt:lpstr>
      <vt:lpstr>PowerPoint Presentation</vt:lpstr>
      <vt:lpstr>PowerPoint Presentation</vt:lpstr>
      <vt:lpstr>Closing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Much of the Internet Is Fake? Turns out a Lot, Actually.</dc:title>
  <dc:creator>Matt S</dc:creator>
  <cp:lastModifiedBy>Matt S</cp:lastModifiedBy>
  <cp:revision>10</cp:revision>
  <dcterms:created xsi:type="dcterms:W3CDTF">2019-02-12T03:50:07Z</dcterms:created>
  <dcterms:modified xsi:type="dcterms:W3CDTF">2019-02-13T03:02:40Z</dcterms:modified>
</cp:coreProperties>
</file>